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57" r:id="rId4"/>
    <p:sldId id="734" r:id="rId5"/>
    <p:sldId id="735" r:id="rId6"/>
    <p:sldId id="728" r:id="rId7"/>
    <p:sldId id="736" r:id="rId8"/>
    <p:sldId id="737" r:id="rId9"/>
    <p:sldId id="740" r:id="rId10"/>
    <p:sldId id="753" r:id="rId11"/>
    <p:sldId id="732" r:id="rId12"/>
    <p:sldId id="261" r:id="rId13"/>
    <p:sldId id="727" r:id="rId14"/>
    <p:sldId id="742" r:id="rId15"/>
    <p:sldId id="743" r:id="rId16"/>
    <p:sldId id="751" r:id="rId17"/>
    <p:sldId id="745" r:id="rId18"/>
    <p:sldId id="746" r:id="rId19"/>
    <p:sldId id="752" r:id="rId20"/>
    <p:sldId id="264" r:id="rId21"/>
    <p:sldId id="729" r:id="rId22"/>
    <p:sldId id="731" r:id="rId23"/>
    <p:sldId id="754" r:id="rId24"/>
    <p:sldId id="738" r:id="rId25"/>
    <p:sldId id="739" r:id="rId26"/>
    <p:sldId id="733" r:id="rId27"/>
    <p:sldId id="266" r:id="rId28"/>
    <p:sldId id="7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B2BB3B-7721-0C80-A295-61D9EDD914BD}" name="Sommerfeldt, Ryan David" initials="RS" userId="S::ryands2@illinois.edu::ceaee42b-5a66-4cda-b36e-d3833dcf18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6044" autoAdjust="0"/>
  </p:normalViewPr>
  <p:slideViewPr>
    <p:cSldViewPr snapToGrid="0">
      <p:cViewPr varScale="1">
        <p:scale>
          <a:sx n="56" d="100"/>
          <a:sy n="56" d="100"/>
        </p:scale>
        <p:origin x="8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Word Count Part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All!$B$510</c:f>
              <c:strCache>
                <c:ptCount val="1"/>
                <c:pt idx="0">
                  <c:v>Lower Prosocial Motivation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All!$C$509:$D$509</c:f>
              <c:strCache>
                <c:ptCount val="2"/>
                <c:pt idx="0">
                  <c:v>Generic Narrative</c:v>
                </c:pt>
                <c:pt idx="1">
                  <c:v>Specific Narrative</c:v>
                </c:pt>
              </c:strCache>
            </c:strRef>
          </c:cat>
          <c:val>
            <c:numRef>
              <c:f>All!$C$510:$D$510</c:f>
              <c:numCache>
                <c:formatCode>0.00</c:formatCode>
                <c:ptCount val="2"/>
                <c:pt idx="0">
                  <c:v>108.4773</c:v>
                </c:pt>
                <c:pt idx="1">
                  <c:v>89.880949999999999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42-4A21-8ED5-FB89A022FA96}"/>
            </c:ext>
          </c:extLst>
        </c:ser>
        <c:ser>
          <c:idx val="1"/>
          <c:order val="1"/>
          <c:tx>
            <c:strRef>
              <c:f>All!$B$511</c:f>
              <c:strCache>
                <c:ptCount val="1"/>
                <c:pt idx="0">
                  <c:v>Higher Prosocial Motivation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All!$C$509:$D$509</c:f>
              <c:strCache>
                <c:ptCount val="2"/>
                <c:pt idx="0">
                  <c:v>Generic Narrative</c:v>
                </c:pt>
                <c:pt idx="1">
                  <c:v>Specific Narrative</c:v>
                </c:pt>
              </c:strCache>
            </c:strRef>
          </c:cat>
          <c:val>
            <c:numRef>
              <c:f>All!$C$511:$D$511</c:f>
              <c:numCache>
                <c:formatCode>0.00</c:formatCode>
                <c:ptCount val="2"/>
                <c:pt idx="0">
                  <c:v>86.8</c:v>
                </c:pt>
                <c:pt idx="1">
                  <c:v>146.5926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42-4A21-8ED5-FB89A022F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29152"/>
        <c:axId val="753225824"/>
      </c:lineChart>
      <c:catAx>
        <c:axId val="75322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53225824"/>
        <c:crosses val="autoZero"/>
        <c:auto val="1"/>
        <c:lblAlgn val="ctr"/>
        <c:lblOffset val="100"/>
        <c:noMultiLvlLbl val="0"/>
      </c:catAx>
      <c:valAx>
        <c:axId val="753225824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5322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51C19-7AC7-4618-B11D-09F9B0F97C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89DC4-D14C-4472-9FF9-DBDFED6D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3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64546-EAC0-96F4-A21F-ED142AEFE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6A26A-CA2C-3028-21E4-0A33203F1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EACD6-A879-D8DF-BB54-9A72AFF4A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B6959-78AF-BF5E-4BB8-095A8D041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6CAFA-B796-55D3-D61F-D373CAAC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AEB3D-790C-BF3E-FC1F-1066F0A86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5F4F2B-7CAD-84E5-75FF-9DD22E0E9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BF290-522D-0373-D55D-48DC4323E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1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18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255A-F13E-B440-0218-62C6E5225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1A406-86B0-7AD4-863E-FE9A947C5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D386F-6E61-6E2D-A96D-E7A0A4719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F4E6D-7F85-F5CC-935D-6F2926844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2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3F3C-0B09-098D-E8EE-D4E3DEA1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CC5B7-D70E-B61B-8573-8E8F4CF48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EF860-F5CC-9290-D730-4C241E2A3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141F3-F880-BC9C-1B35-498D7581A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62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9962-B6E4-CE04-DF4A-8899C0CE6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0342D-5973-1B89-A94A-3EDB4933C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4C2E3-2C46-CF7D-8113-60A37DED9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84365-B5C8-C649-1403-2F0C580D0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93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B4A5-F7DA-EAC0-5B27-719DBBEF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51CCF-0EFA-1FF6-E652-ABC3FCBF6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99355-46E2-78AA-ECC5-351249990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95315-750C-0F17-AB2C-8197B089C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49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45EF-041B-9821-84DF-C8362CF5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9E120-960C-4377-55FA-8637204C3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E73F3-545E-0DB2-EF30-6B3E9D5D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6289A-8328-8F5F-53AD-D14AADDE3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08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C77FE-C3DD-504B-3F0A-BFBDDB6E3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4B31A-F46B-001C-735A-75CDCE0C8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CA150-6193-0CBC-FC0B-6C7F54C36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F5628-BF01-E314-7AA3-443010B5E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6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B7D62-4D57-A48A-8393-13D1B654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A33AB-7B0E-C2A3-1CB1-271691EAB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20FA8A-5317-B777-7B8A-0C3FC6A57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8564E-E836-5A61-AE54-EFDE5A325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66D0-66BA-0956-21DD-1FA7CBEDE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8AA4D-78E2-AEAC-800D-A7625B8A6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128B5-8CE1-0F29-DE65-A740C6B3E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9FCAB-745A-B2E8-678D-FA6B7C0B7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72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82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95D11-E6B2-D4CC-B510-FD781AEAB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044AD-FC12-AE18-52B5-C5AEEEB96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57241-9F3E-23BD-8A89-BF6C3D004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3464D-AEBB-D19C-9C19-15B5CBD8C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0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A6764-7790-10A9-D236-FBF9C1FDA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44036-B81C-BD48-9D26-2477EC399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793F3-A775-53F0-BF7B-77853DCD1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AD1F4-C081-EA98-A8A9-4EC2B67B9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13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D0E59-7684-5FBC-6E50-262C7BC7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B7648-9B74-921F-192A-D930CBD94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4DBE11-276F-A601-A503-725CB850D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1DFB9-087A-E3BA-3646-EF3F901B4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51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9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5D789-4A64-188F-CD62-26744FAB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E5A2A-1402-B509-50B1-DEC8B9952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5CD50-8407-F848-5816-964174348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3ED59-49F3-57F8-9F28-5175A6E36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46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BFA73E-441D-4E94-8B47-256648F26545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769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33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1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8EB2E-56B6-F34C-85E3-6579E252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7F36D-2F76-016C-EE03-1EDB21CA1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BBE39-6B71-D967-B629-BC80B3965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7B9DF-7829-CF78-C34D-98B91E259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8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1CDBB-8E4F-3FEC-FA42-AF928A6B5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52957-947A-0950-2433-68362C4D9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7A703-9106-5DC5-F4EE-EB6EEBAF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16683-A48B-2832-C3DF-0662D9E36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6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1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89DC4-D14C-4472-9FF9-DBDFED6D05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3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692D-812C-DDB6-4058-864489577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24F3D-9795-81C1-80B5-4B641B26A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2835-3309-5F58-EAAE-EACA4E56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F7F86-DB03-24CD-FC5A-099158BA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A3E3E-D09F-BFE9-EC02-E0F5ACB34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6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81AE-E6AE-6855-C9E9-C1610C5B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3F48F-312F-5FCE-417D-950099F40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71F1-D734-F180-E280-B60562B8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22F51-6AB5-914A-5041-83FEABA5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A008-02B9-ADF7-C0C5-11076F58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9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587FB8-DA07-D40D-4F79-4266DBEC6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3C4BA-1436-5F17-9352-1D5BD2742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E5BAB-0A56-13A4-E88D-13E3BBB2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B4CDE-36C3-8128-FA7B-761A4FD1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297E7-E30A-66EB-EAC0-C2B5499C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7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C156-E958-00B0-32A8-AA3F5295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58F8-3DFC-2F44-657C-EA446B39B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3178-598E-A213-5D02-E0FB3EAC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8DBA-8C2E-F94C-3231-3E6F45A8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DD7B1-A258-8BD9-52D5-38454619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8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0FCF-D86B-50D2-524C-D919652D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6DB34-0CB6-D427-8D29-A879A2BB0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1D392-A1BD-0A43-38C1-9CEBC1B8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4B6A8-FCF8-A5CC-B920-3AAF8993A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946D5-68A1-1FB0-0091-8FC00CF7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3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F6F7E-6407-06DD-8063-103B40BE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BC38-ACC2-8140-985D-3BDA50E3B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A51A5-B0DC-79F3-F7CE-C7C654269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017FD-1957-053E-32E3-ED468673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3C913-4A6D-B402-EE06-41E26804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12725-D467-13E0-2CE8-A29CDAAE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8D83-EE82-D5B6-DCFF-45105067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5449F-E207-66ED-765C-E1EDB8716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69B98-E754-FBEC-84D1-553CA1992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1FD92-3D1A-7BF5-EAD2-B162B4E29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781FEA-1723-8380-D981-BEB6AEDDA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B862F3-D632-FD3E-CAA8-A37CFF48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23C95-04B6-C303-051F-13767878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C6891-D67C-FFE6-4EF8-BE975279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7020-C7D4-45F9-9930-9E2CFA02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17562-6174-DE4F-999C-F0F0A009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4849B-BD1B-7BD5-8571-CB9F76FE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0BB84-205E-FBC4-2913-CAFB33DB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2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2B1C0-5C08-C3A2-4B23-F7FAA25A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6EAD6-97CC-A8ED-242A-D44477AB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B5D02-7DBB-4247-98E5-5D361C9D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2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446B-552C-9840-8D5A-A247F9EA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D7F5-5745-2202-8C1D-4FAF6B731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7442E-A1EB-F2F5-50F4-88B562A41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2F3D6-CD92-100E-13BF-7D4115C0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E464E-70D2-EDEE-8DBB-D1E50BDB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11CA0-758C-D84F-5BFA-B1B3439E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FECC-C675-BB95-6912-0B99537A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6FBA-364D-0A07-8204-622AF28DD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48C1D-69CD-43A0-2145-84EAC0A72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E80A8-74A7-87E4-D353-EC868717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899D6-12B2-8B85-90AA-91AE6029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50A23-B20E-24F8-96A5-0E2988E6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5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3CB18-14EC-A150-FE98-983D6922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219E4-3C82-1548-4825-8F791FC10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1A208-8045-B4EC-2299-5D53B5223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62D53-7A95-461A-B99C-7A6969C458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8165-D0C8-1476-A05E-4D109FB51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3475D-8576-3921-3B3A-FC8A566F8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5FB5D-F76C-473D-9839-B22A6703E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3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0.jpe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F881-8A33-2BD1-7E82-BCD7FD407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9F20C-F1FA-1CF0-F936-DCFDF455C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732F-2910-DBF0-2336-BE209BB18A98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CC332D-D81A-E6B2-47F4-827D222E65F1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738025-4485-DD70-B01B-E53FFC78C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77971C-FDF3-C5F6-F4DD-31B3C5DE7B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1106B0-A119-0FB0-0F82-1DF811CD6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C5ADFE3-202A-B53A-722F-6F7E6F1226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D27069F-52B9-1C29-68AB-98A4EAFA7C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D1E66F6-9E43-7A61-4087-CA25BE92B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383CD67-7E7A-5157-0F08-CC26AE008D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D90752C-DFCC-7B70-5264-2A649DEA3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27926D8-1F21-0832-7684-FEBE492F8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A3355E1B-4C3F-B094-327B-6EA189B53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306F24B3-364E-B14C-F907-9B8F212B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0BA221-C868-0099-E644-F1A0575B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D7B517-A694-F41A-A05C-3C4A09518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19" y="-70334"/>
            <a:ext cx="2810608" cy="698109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F21E1-9355-6955-E071-1D0C9D1AD3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32"/>
          <a:stretch/>
        </p:blipFill>
        <p:spPr>
          <a:xfrm>
            <a:off x="9765323" y="-51607"/>
            <a:ext cx="2426677" cy="6915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4AD4FC-CD55-F4BD-D756-1183307E0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223" y="-47933"/>
            <a:ext cx="6929177" cy="69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87767-F399-0A90-7329-9EDE1656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54D81-5CD6-342D-6D33-4ED6A618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65125"/>
            <a:ext cx="9753600" cy="1325563"/>
          </a:xfrm>
        </p:spPr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F4E49-1742-1CA1-A0C1-10EB241CC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25625"/>
            <a:ext cx="9753600" cy="4351338"/>
          </a:xfrm>
        </p:spPr>
        <p:txBody>
          <a:bodyPr>
            <a:normAutofit/>
          </a:bodyPr>
          <a:lstStyle/>
          <a:p>
            <a:r>
              <a:rPr lang="en-US" dirty="0"/>
              <a:t>Rank order: Rank the following in the order of what you believe matters most to your employees – from 1 (most important) to 4 (least important).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Flexibility in their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Financial rewards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Feeling cared for by co-workers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Finding meaning in their job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2A8EF1-24DE-D85A-0C3F-542E927E737C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2E5CDA-0FC6-3149-8132-EDA4502F16B5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5451B7C-83DE-1C66-A079-0D382655B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7DCEAB5-535E-0FDD-9303-1D17E5922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7A4B8CF-4251-B06F-C761-225F37132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61A5687-E26C-E005-1E98-2D7A108A4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08DE4FB-F16B-737B-CA4D-9D04ABA082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1E8FE2E-E214-A2E9-8623-108D33E95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43CE3B7-5CDF-2762-2C1D-9BD623894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CB98E5B-DAF0-AA25-DAFB-18DE35B20B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2ECF04D-F222-4D6A-94F3-40D8720439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B7B809B-A52D-3798-1BE9-526E18326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2EEAD916-7715-A26F-94F3-E181B52E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EF0DC9-C271-DF68-10DA-EF518C33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82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CF815-569F-07D3-3E85-BBE10E33C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9F6E-8EB2-6AEE-EDE7-FC97B321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Meaning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36738-377C-E8FE-C7FE-CC105EB69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10094843" cy="4351338"/>
          </a:xfrm>
        </p:spPr>
        <p:txBody>
          <a:bodyPr/>
          <a:lstStyle/>
          <a:p>
            <a:r>
              <a:rPr lang="en-US" dirty="0"/>
              <a:t>69% of employees view finding meaning and fulfillment at work as one of the most important employment factors</a:t>
            </a:r>
          </a:p>
          <a:p>
            <a:pPr lvl="1"/>
            <a:r>
              <a:rPr lang="en-US" dirty="0"/>
              <a:t>Sethi, Brown, Stubbings, and Mukherjee 2022</a:t>
            </a:r>
          </a:p>
          <a:p>
            <a:r>
              <a:rPr lang="en-US" dirty="0"/>
              <a:t>McKinsey &amp; Company survey: Employee performance increased by 33% when employees find meaning</a:t>
            </a:r>
          </a:p>
          <a:p>
            <a:r>
              <a:rPr lang="en-US" dirty="0"/>
              <a:t>Only 50% of employees report finding meaning at work</a:t>
            </a:r>
          </a:p>
          <a:p>
            <a:pPr lvl="1"/>
            <a:r>
              <a:rPr lang="en-US" dirty="0"/>
              <a:t>Bromley, Lauricella, and </a:t>
            </a:r>
            <a:r>
              <a:rPr lang="en-US" dirty="0" err="1"/>
              <a:t>Schaninger</a:t>
            </a:r>
            <a:r>
              <a:rPr lang="en-US" dirty="0"/>
              <a:t> 2021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AB1580-D025-EB40-0FB8-4A1B6592C367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992635-AD13-925F-6784-D02713E9778B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D0DE67C-F7D1-2E5A-BB20-C49014754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870779-07DF-EE48-5248-9B97726A5F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C97C3AF-59FA-9040-472C-E5FA9286BB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DF20D85-073C-98B8-D18C-3700DF1B80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F2E17B-43E6-9AF8-0D3F-2740F49BB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702D3BA-5A8E-4C79-30F1-B71CCBCB0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95522D-35E9-E1D8-876E-825725CC6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C03CE67-5E88-F696-D83F-5D79997677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77558F5-6162-124D-B3A1-257A568D26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6B5F789-A461-D58E-116F-7BEF782D6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66D9D378-98CA-6F58-D53B-19DA871F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B7AA3D-9921-08DC-89D1-E037ECB7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21" name="Picture 2" descr="5 Ways to Boost Meaningfulness in the Workplace – Leadership Flagship">
            <a:extLst>
              <a:ext uri="{FF2B5EF4-FFF2-40B4-BE49-F238E27FC236}">
                <a16:creationId xmlns:a16="http://schemas.microsoft.com/office/drawing/2014/main" id="{022FCA16-9ED7-C641-2BEB-EDE8FB22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30" y="5027591"/>
            <a:ext cx="3396258" cy="167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2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E32C-9AA4-F1BA-AC1B-356B9328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6D2BC-AADA-7D00-1F1D-B8EBC7FC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Job Crafting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4AB2FC-3777-5FBA-303D-C45432EBFB81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316EAC-24C9-746D-9FDC-0316D8AC3527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57AF5C8-18AC-A119-5758-90F0D4050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D11078-1E72-E175-8D0A-06CC598685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7F686CA-C69C-C0B0-73EB-AEAE0BDD20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F0725E9-61C1-C4F5-923E-3795C6E7D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A26F091-25A6-C3FE-97AF-CAC32555FB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15E4136-6FB8-8443-F48E-A5A8886CD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7ABD08E-294D-F8CF-5097-4EEBC92E3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BBB736-CAB1-2604-C901-231FD4CF50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7D1F5F4-F468-EA2D-9324-2680A243F8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D963CE5-6C0F-AE03-61EF-DB83BEE8F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45138F50-5EC8-23DF-EF20-86244A89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EA9DC3-336B-A655-5E4F-C718E384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9DEDE3E-C1AE-1DC5-4408-EDEA7E8138F9}"/>
              </a:ext>
            </a:extLst>
          </p:cNvPr>
          <p:cNvSpPr txBox="1">
            <a:spLocks/>
          </p:cNvSpPr>
          <p:nvPr/>
        </p:nvSpPr>
        <p:spPr>
          <a:xfrm>
            <a:off x="1476895" y="6125775"/>
            <a:ext cx="10514536" cy="4726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“What I hear when I’m being yelled at is people caring loudly at me.”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45CCDC-E114-7A3B-7D12-1B3D83BA1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581" y="1511851"/>
            <a:ext cx="801083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A29D-B3B2-970A-03EA-67C7982E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D339-4C56-69A8-1EBE-CC00C292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Job Crafting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B371A-32A5-0229-0360-8DB00F804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10094843" cy="4351338"/>
          </a:xfrm>
        </p:spPr>
        <p:txBody>
          <a:bodyPr/>
          <a:lstStyle/>
          <a:p>
            <a:r>
              <a:rPr lang="en-US" dirty="0"/>
              <a:t>Cognitive Job Crafting: Employees change the way they perceive their job.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Employees are more easily able</a:t>
            </a:r>
            <a:br>
              <a:rPr lang="en-US" dirty="0"/>
            </a:br>
            <a:r>
              <a:rPr lang="en-US" dirty="0"/>
              <a:t>to cognitively craft their job when</a:t>
            </a:r>
            <a:br>
              <a:rPr lang="en-US" dirty="0"/>
            </a:br>
            <a:r>
              <a:rPr lang="en-US" dirty="0"/>
              <a:t>they receive specific recognition.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4FAC31-D351-D3F3-6C2F-90AC5D9919E4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CBDAED-0F7E-9762-2529-297F174273A9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5C576E-7D37-33E9-FA33-2F5968F06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1C12FA5-CA57-90FF-B394-ED9DD8BE3B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02DB2E1-C4FE-E5EC-C53D-42228C631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D8801D6-DC26-0F17-0CDF-56907D209F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535D3E-F1C3-C9D7-B812-42F8F9FFF3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5B86FC3-D6A6-70EE-23C7-AF079ED36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482DB87-8E82-1F59-9872-67115AF51D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2374325-EBBC-E047-38CA-D8F2826CAF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935644A-7617-3A60-892B-C1ED1B5D57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23F9E5F-BD81-BDDE-4536-F9440CA09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FA7D888E-70FA-A95A-237F-8F9C61E8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339307-3578-E50C-0281-2B109725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19" name="Picture 2" descr="Hopsital Cleaner Stock Photo - Download Image Now - Hospital, Cleaning,  Flooring - iStock">
            <a:extLst>
              <a:ext uri="{FF2B5EF4-FFF2-40B4-BE49-F238E27FC236}">
                <a16:creationId xmlns:a16="http://schemas.microsoft.com/office/drawing/2014/main" id="{A002514B-DCD7-204D-8B87-F68C6C3AB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/>
          <a:stretch/>
        </p:blipFill>
        <p:spPr bwMode="auto">
          <a:xfrm>
            <a:off x="7762283" y="2547214"/>
            <a:ext cx="2964150" cy="36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7445231-BCC2-D29B-88B6-7AEDE3AAD805}"/>
              </a:ext>
            </a:extLst>
          </p:cNvPr>
          <p:cNvSpPr txBox="1">
            <a:spLocks/>
          </p:cNvSpPr>
          <p:nvPr/>
        </p:nvSpPr>
        <p:spPr>
          <a:xfrm>
            <a:off x="7286259" y="6323804"/>
            <a:ext cx="3838151" cy="33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Dutton, J. E., Debebe, G., and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Wrzesniewski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(2016)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018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3312-8767-B688-2563-10917FFE4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30D6-6D08-32C7-7B6D-8F5502A3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Main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2CF2-03F7-70F3-9860-F7A7F9617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467" y="1876037"/>
            <a:ext cx="4838145" cy="3815828"/>
          </a:xfrm>
        </p:spPr>
        <p:txBody>
          <a:bodyPr>
            <a:normAutofit/>
          </a:bodyPr>
          <a:lstStyle/>
          <a:p>
            <a:r>
              <a:rPr lang="en-US" dirty="0"/>
              <a:t>Three-part framed field experiment.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Recruited 185 business students. </a:t>
            </a:r>
          </a:p>
          <a:p>
            <a:r>
              <a:rPr lang="en-US" dirty="0"/>
              <a:t>Participants are asked to help the research team in creating a campus tour for the university.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EB72EF-A933-EC42-BED5-458E210CE168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6577A4-CC1F-A295-678B-7ADC0A75C6DD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C1C8231-08A0-AD76-D4B8-5D2589C64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75D5EDE-A329-D8F2-8570-E8B56D612F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7B2C744-06FA-FAFF-5DB2-0C1FDFAA64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8A2B3E8-E491-AC80-4287-888AF42C44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6AAAD71-E9C3-61F3-4FD9-9644AB10B6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5ED10F-DDF1-5CBD-B333-DB0376B6B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662E165-99B2-209B-300A-59FA47309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2C2449C-DDEB-0879-427E-B41DE9DD0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E6D5415-7D13-E121-95B6-433D839C0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1E2A41B-964C-8645-6354-B0C2A9A9B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460141F8-2716-D210-760A-EB8F42682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635CF6-FC1F-C781-75C1-DE2D9D5C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1026" name="Picture 2" descr="144,500+ Business Student Stock Illustrations, Royalty-Free Vector Graphics  &amp; Clip Art - iStock | College students, Business school, Business">
            <a:extLst>
              <a:ext uri="{FF2B5EF4-FFF2-40B4-BE49-F238E27FC236}">
                <a16:creationId xmlns:a16="http://schemas.microsoft.com/office/drawing/2014/main" id="{195F241B-5985-CE3B-C0CF-87A0938B4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3" b="4891"/>
          <a:stretch/>
        </p:blipFill>
        <p:spPr bwMode="auto">
          <a:xfrm>
            <a:off x="6248004" y="2143807"/>
            <a:ext cx="5829300" cy="257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4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2B5CA-4E6C-DFD3-DFA7-92D3E08B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41AE-65C2-1E7D-BECF-EA823609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Main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7BDACB-325C-BBF6-6012-02265159E494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94E906-ECEF-CB53-8333-2CEEC62D1E1D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B53779B-B16D-F72A-5E8A-47988A17B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EE83971-EFB5-16B4-6F72-763229C2DD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A32D739-B706-BF6B-67DF-B6688B2BBE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7A1C642-1429-834F-F0E1-DDF4206A8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4E200EB-E43A-7CE5-B87F-8697EFFC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D517C30-A96A-CA67-AAD3-D95337EA3E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04C630-731D-7A22-0390-64C357790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91880EC-D2B8-4A78-2CED-609CE29D46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ECFF4CC-70BD-1C3C-A5DF-58EE5237F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374AB48-3524-BA49-B223-9ACD28C96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F87B6437-F4A4-D610-0CBF-C8913792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526A8D-04E3-5796-6E61-50AE1E047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0BCDE2-FBF1-C330-A578-106745806FA6}"/>
              </a:ext>
            </a:extLst>
          </p:cNvPr>
          <p:cNvSpPr txBox="1">
            <a:spLocks/>
          </p:cNvSpPr>
          <p:nvPr/>
        </p:nvSpPr>
        <p:spPr>
          <a:xfrm>
            <a:off x="1257855" y="1489992"/>
            <a:ext cx="6542768" cy="5192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are the different versions of the experiment?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/>
              <a:t>Version 1</a:t>
            </a:r>
            <a:r>
              <a:rPr lang="en-US" sz="2800" dirty="0"/>
              <a:t>: </a:t>
            </a:r>
            <a:r>
              <a:rPr lang="en-US" sz="2800" i="1" dirty="0"/>
              <a:t>Generic</a:t>
            </a:r>
            <a:r>
              <a:rPr lang="en-US" sz="2800" dirty="0"/>
              <a:t> narrative recognition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/>
              <a:t>Version 2</a:t>
            </a:r>
            <a:r>
              <a:rPr lang="en-US" sz="2800" dirty="0"/>
              <a:t>: </a:t>
            </a:r>
            <a:r>
              <a:rPr lang="en-US" sz="2800" i="1" dirty="0"/>
              <a:t>Specific</a:t>
            </a:r>
            <a:r>
              <a:rPr lang="en-US" sz="2800" dirty="0"/>
              <a:t> narrative recognition</a:t>
            </a:r>
            <a:endParaRPr lang="en-US" sz="2800" b="1" dirty="0"/>
          </a:p>
        </p:txBody>
      </p:sp>
      <p:pic>
        <p:nvPicPr>
          <p:cNvPr id="2052" name="Picture 4" descr="How to Write a Thank-You Note For Every Occasion">
            <a:extLst>
              <a:ext uri="{FF2B5EF4-FFF2-40B4-BE49-F238E27FC236}">
                <a16:creationId xmlns:a16="http://schemas.microsoft.com/office/drawing/2014/main" id="{C277557C-3B9B-AD2A-5BD1-C6C8627A7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t="4838" r="15113" b="8208"/>
          <a:stretch/>
        </p:blipFill>
        <p:spPr bwMode="auto">
          <a:xfrm>
            <a:off x="7961198" y="1851075"/>
            <a:ext cx="4062346" cy="37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0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6A039-80D4-DF35-321B-4C397BB5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047-6792-4F77-DBD9-4D36CFCB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15166"/>
            <a:ext cx="10094843" cy="837013"/>
          </a:xfrm>
        </p:spPr>
        <p:txBody>
          <a:bodyPr/>
          <a:lstStyle/>
          <a:p>
            <a:r>
              <a:rPr lang="en-US" dirty="0"/>
              <a:t>Main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B7A55C-2904-3DA6-F6CE-A3FC4F6D8382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AA4316-D761-9B4D-D881-88B7E913DEC9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E466734-7AD1-8A00-8D68-70E00EC5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39F74CB-B7F5-C6E4-A6F1-F6606F116B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00AFD48-B3D5-13C6-7B43-4F6B7C8E2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6E4005D-274A-7621-1550-2D2E332655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210C901-EA75-14E6-A397-2588B79079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AF53B9D-F377-E37D-5DDF-19C37EA46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622B047-249E-C569-9D0F-6E77F34B8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8768C3A-E786-93F7-446C-7976850263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6F53F66-752B-909C-A51C-E361788F6E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86F787E-5F0C-4469-39EB-37155CAF7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11478C4D-26E3-965B-C440-F2394FFEF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7BE221-289C-1A07-5FA3-FA85D7CA2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18" name="Rectangle: Rounded Corners 56">
            <a:extLst>
              <a:ext uri="{FF2B5EF4-FFF2-40B4-BE49-F238E27FC236}">
                <a16:creationId xmlns:a16="http://schemas.microsoft.com/office/drawing/2014/main" id="{1D488369-7308-A4E1-F9AF-234E83E03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580" y="783430"/>
            <a:ext cx="2898782" cy="597861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FFFFFF"/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60">
            <a:extLst>
              <a:ext uri="{FF2B5EF4-FFF2-40B4-BE49-F238E27FC236}">
                <a16:creationId xmlns:a16="http://schemas.microsoft.com/office/drawing/2014/main" id="{FA5EA792-40AB-9605-93AC-92D8031C7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998" y="861624"/>
            <a:ext cx="2079625" cy="3111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Part 1</a:t>
            </a:r>
            <a:endParaRPr lang="en-US" altLang="en-US" sz="2800" dirty="0">
              <a:solidFill>
                <a:srgbClr val="FFFFFF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1" name="Group 34">
            <a:extLst>
              <a:ext uri="{FF2B5EF4-FFF2-40B4-BE49-F238E27FC236}">
                <a16:creationId xmlns:a16="http://schemas.microsoft.com/office/drawing/2014/main" id="{247D26DC-9BC5-002B-F007-56A7099EB383}"/>
              </a:ext>
            </a:extLst>
          </p:cNvPr>
          <p:cNvGrpSpPr>
            <a:grpSpLocks/>
          </p:cNvGrpSpPr>
          <p:nvPr/>
        </p:nvGrpSpPr>
        <p:grpSpPr bwMode="auto">
          <a:xfrm>
            <a:off x="5300865" y="783430"/>
            <a:ext cx="2904580" cy="5984962"/>
            <a:chOff x="0" y="0"/>
            <a:chExt cx="2266950" cy="5086468"/>
          </a:xfrm>
        </p:grpSpPr>
        <p:sp>
          <p:nvSpPr>
            <p:cNvPr id="22" name="Rectangle: Rounded Corners 49">
              <a:extLst>
                <a:ext uri="{FF2B5EF4-FFF2-40B4-BE49-F238E27FC236}">
                  <a16:creationId xmlns:a16="http://schemas.microsoft.com/office/drawing/2014/main" id="{15CA89E9-8012-2DF5-3F3E-BDE2E894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66950" cy="5086468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50">
              <a:extLst>
                <a:ext uri="{FF2B5EF4-FFF2-40B4-BE49-F238E27FC236}">
                  <a16:creationId xmlns:a16="http://schemas.microsoft.com/office/drawing/2014/main" id="{6970DD1D-D8E0-E0A9-36EA-1CE85EABD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11" y="48255"/>
              <a:ext cx="2001328" cy="34493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800" b="1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Part 2</a:t>
              </a:r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35">
            <a:extLst>
              <a:ext uri="{FF2B5EF4-FFF2-40B4-BE49-F238E27FC236}">
                <a16:creationId xmlns:a16="http://schemas.microsoft.com/office/drawing/2014/main" id="{945DFE67-B942-9408-9BDB-27FD3450E894}"/>
              </a:ext>
            </a:extLst>
          </p:cNvPr>
          <p:cNvGrpSpPr>
            <a:grpSpLocks/>
          </p:cNvGrpSpPr>
          <p:nvPr/>
        </p:nvGrpSpPr>
        <p:grpSpPr bwMode="auto">
          <a:xfrm>
            <a:off x="9024099" y="777080"/>
            <a:ext cx="3000776" cy="5984963"/>
            <a:chOff x="0" y="0"/>
            <a:chExt cx="2253095" cy="5127973"/>
          </a:xfrm>
        </p:grpSpPr>
        <p:sp>
          <p:nvSpPr>
            <p:cNvPr id="25" name="Rectangle: Rounded Corners 42">
              <a:extLst>
                <a:ext uri="{FF2B5EF4-FFF2-40B4-BE49-F238E27FC236}">
                  <a16:creationId xmlns:a16="http://schemas.microsoft.com/office/drawing/2014/main" id="{321D39CB-B891-FBDE-A7A6-A3083332D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3095" cy="5127973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4BAFB258-DA3F-2055-AD2B-9924FC692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08" y="48259"/>
              <a:ext cx="1999698" cy="32351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800" b="1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Part 3</a:t>
              </a:r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116F8D15-E933-E47B-BC77-FF7C89A3620B}"/>
              </a:ext>
            </a:extLst>
          </p:cNvPr>
          <p:cNvGrpSpPr>
            <a:grpSpLocks/>
          </p:cNvGrpSpPr>
          <p:nvPr/>
        </p:nvGrpSpPr>
        <p:grpSpPr bwMode="auto">
          <a:xfrm>
            <a:off x="4422522" y="2853091"/>
            <a:ext cx="700088" cy="1149350"/>
            <a:chOff x="-10238" y="-1"/>
            <a:chExt cx="752475" cy="1107457"/>
          </a:xfrm>
        </p:grpSpPr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2C9DDEAB-12FF-2AC9-4551-A84D2CF7F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52" y="-1"/>
              <a:ext cx="646685" cy="110745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 </a:t>
              </a:r>
              <a:endParaRPr lang="en-US" altLang="en-US" sz="20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9" name="Rectangle: Rounded Corners 41">
              <a:extLst>
                <a:ext uri="{FF2B5EF4-FFF2-40B4-BE49-F238E27FC236}">
                  <a16:creationId xmlns:a16="http://schemas.microsoft.com/office/drawing/2014/main" id="{E063F225-DE5B-1BE0-883F-19A464099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238" y="211024"/>
              <a:ext cx="752475" cy="68540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2-day</a:t>
              </a:r>
              <a:endParaRPr lang="en-US" altLang="en-US" sz="20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36">
            <a:extLst>
              <a:ext uri="{FF2B5EF4-FFF2-40B4-BE49-F238E27FC236}">
                <a16:creationId xmlns:a16="http://schemas.microsoft.com/office/drawing/2014/main" id="{82EDB7AF-C7BD-0B85-6C20-E8779DC07322}"/>
              </a:ext>
            </a:extLst>
          </p:cNvPr>
          <p:cNvGrpSpPr>
            <a:grpSpLocks/>
          </p:cNvGrpSpPr>
          <p:nvPr/>
        </p:nvGrpSpPr>
        <p:grpSpPr bwMode="auto">
          <a:xfrm>
            <a:off x="8254657" y="2853091"/>
            <a:ext cx="700088" cy="1149350"/>
            <a:chOff x="-10238" y="-1"/>
            <a:chExt cx="752475" cy="1107457"/>
          </a:xfrm>
        </p:grpSpPr>
        <p:sp>
          <p:nvSpPr>
            <p:cNvPr id="31" name="Arrow: Right 40">
              <a:extLst>
                <a:ext uri="{FF2B5EF4-FFF2-40B4-BE49-F238E27FC236}">
                  <a16:creationId xmlns:a16="http://schemas.microsoft.com/office/drawing/2014/main" id="{E8B11CB2-84B5-EC4D-C99E-CF4FEF7D2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52" y="-1"/>
              <a:ext cx="646685" cy="110745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 </a:t>
              </a:r>
              <a:endParaRPr lang="en-US" altLang="en-US" sz="20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32" name="Rectangle: Rounded Corners 41">
              <a:extLst>
                <a:ext uri="{FF2B5EF4-FFF2-40B4-BE49-F238E27FC236}">
                  <a16:creationId xmlns:a16="http://schemas.microsoft.com/office/drawing/2014/main" id="{7E550603-64F0-D2AB-E5AC-BF816D29F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238" y="211024"/>
              <a:ext cx="752475" cy="68540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 dirty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1-day</a:t>
              </a:r>
              <a:endParaRPr lang="en-US" altLang="en-US" sz="2000" dirty="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sp>
        <p:nvSpPr>
          <p:cNvPr id="39" name="Rectangle: Rounded Corners 58">
            <a:extLst>
              <a:ext uri="{FF2B5EF4-FFF2-40B4-BE49-F238E27FC236}">
                <a16:creationId xmlns:a16="http://schemas.microsoft.com/office/drawing/2014/main" id="{D0B0284D-5ED4-CB26-5E10-4F03F7C47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407" y="2867744"/>
            <a:ext cx="2562014" cy="1352231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Either a specific or generic recognition is given (IV).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F74AE75-E268-BC91-F751-E9F92E71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67" y="2563788"/>
            <a:ext cx="2541454" cy="18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C3861-5E5E-0BA1-F92D-DB1B9BEB3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9342-E654-831F-177D-D021B509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15166"/>
            <a:ext cx="10094843" cy="837013"/>
          </a:xfrm>
        </p:spPr>
        <p:txBody>
          <a:bodyPr/>
          <a:lstStyle/>
          <a:p>
            <a:r>
              <a:rPr lang="en-US" dirty="0"/>
              <a:t>Main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C8EC29-4FCE-1067-20E0-D99110B8E2D6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6C8349-8E74-6CFD-79DA-79F8AE62DD97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FD7F945-A84A-D91F-FA8C-FE8AC6A1A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3730501-C148-6839-6283-D59651D968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F5FE8E5-5F43-599A-2697-9CD40FB5F4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60725E2-E50D-EF09-2AE6-8DD3B6F4B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557C5F-228E-BD26-810F-CA519310EC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43BC641-6794-F5C6-796E-A6AF47667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E48ABFA-9F68-4267-1909-866FA0518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E77B47-790A-9C7B-5D73-ED6A22A684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AF54218-A353-6878-60D8-7F7CBF367A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1B1EA2F-D1D8-8751-E754-D9DA5386F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FB279804-7314-DCCD-1874-649AC7FA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458D6A-0C4E-7D0B-C4CA-58C65A3D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51" name="Picture 6">
            <a:extLst>
              <a:ext uri="{FF2B5EF4-FFF2-40B4-BE49-F238E27FC236}">
                <a16:creationId xmlns:a16="http://schemas.microsoft.com/office/drawing/2014/main" id="{892039FC-2A95-E427-C486-D82F8A8D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53" y="952766"/>
            <a:ext cx="10771857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77A6CFB-5F34-0011-82D6-395E3DA9E91A}"/>
              </a:ext>
            </a:extLst>
          </p:cNvPr>
          <p:cNvSpPr/>
          <p:nvPr/>
        </p:nvSpPr>
        <p:spPr>
          <a:xfrm>
            <a:off x="9168240" y="2397390"/>
            <a:ext cx="2335137" cy="25879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E1CFEAF-F78F-107B-A7F2-C7D0E53EAEC4}"/>
              </a:ext>
            </a:extLst>
          </p:cNvPr>
          <p:cNvSpPr/>
          <p:nvPr/>
        </p:nvSpPr>
        <p:spPr>
          <a:xfrm>
            <a:off x="7686170" y="2656185"/>
            <a:ext cx="2507697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B3EFB3-5350-21F6-33EE-A2E8DA8BE679}"/>
              </a:ext>
            </a:extLst>
          </p:cNvPr>
          <p:cNvSpPr/>
          <p:nvPr/>
        </p:nvSpPr>
        <p:spPr>
          <a:xfrm>
            <a:off x="6177056" y="2884784"/>
            <a:ext cx="1115566" cy="22859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699F5F-3ADD-7AE4-95AD-49BA0EF42B03}"/>
              </a:ext>
            </a:extLst>
          </p:cNvPr>
          <p:cNvSpPr/>
          <p:nvPr/>
        </p:nvSpPr>
        <p:spPr>
          <a:xfrm>
            <a:off x="1918079" y="1407675"/>
            <a:ext cx="926722" cy="31138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{Name},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EFDA426-01E3-A816-C8DC-87AE18294A94}"/>
              </a:ext>
            </a:extLst>
          </p:cNvPr>
          <p:cNvCxnSpPr>
            <a:cxnSpLocks/>
          </p:cNvCxnSpPr>
          <p:nvPr/>
        </p:nvCxnSpPr>
        <p:spPr>
          <a:xfrm>
            <a:off x="8331199" y="3147250"/>
            <a:ext cx="3642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E52887E-5610-CBF2-6BDF-32FF7902A938}"/>
              </a:ext>
            </a:extLst>
          </p:cNvPr>
          <p:cNvCxnSpPr>
            <a:cxnSpLocks/>
          </p:cNvCxnSpPr>
          <p:nvPr/>
        </p:nvCxnSpPr>
        <p:spPr>
          <a:xfrm>
            <a:off x="11973265" y="3147250"/>
            <a:ext cx="11289" cy="772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1F321B4-A82F-38C3-3A9C-5E7FD4BA723B}"/>
              </a:ext>
            </a:extLst>
          </p:cNvPr>
          <p:cNvCxnSpPr>
            <a:cxnSpLocks/>
          </p:cNvCxnSpPr>
          <p:nvPr/>
        </p:nvCxnSpPr>
        <p:spPr>
          <a:xfrm>
            <a:off x="1370743" y="3919680"/>
            <a:ext cx="10658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6254093-85CD-3157-5E0C-519E215994C0}"/>
              </a:ext>
            </a:extLst>
          </p:cNvPr>
          <p:cNvCxnSpPr>
            <a:cxnSpLocks/>
          </p:cNvCxnSpPr>
          <p:nvPr/>
        </p:nvCxnSpPr>
        <p:spPr>
          <a:xfrm>
            <a:off x="1370743" y="3395135"/>
            <a:ext cx="0" cy="524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09B8E68-BC65-28BE-1574-C7309BB472CC}"/>
              </a:ext>
            </a:extLst>
          </p:cNvPr>
          <p:cNvCxnSpPr>
            <a:cxnSpLocks/>
          </p:cNvCxnSpPr>
          <p:nvPr/>
        </p:nvCxnSpPr>
        <p:spPr>
          <a:xfrm>
            <a:off x="1348165" y="3395135"/>
            <a:ext cx="69830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3BC039B-8757-3551-BF42-7A64A50BDDEE}"/>
              </a:ext>
            </a:extLst>
          </p:cNvPr>
          <p:cNvCxnSpPr/>
          <p:nvPr/>
        </p:nvCxnSpPr>
        <p:spPr>
          <a:xfrm>
            <a:off x="8331199" y="3147250"/>
            <a:ext cx="0" cy="247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3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ABC55-B852-21DD-2718-62BDE73F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6777D-0341-7A65-7CE4-C948D298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15166"/>
            <a:ext cx="10094843" cy="837013"/>
          </a:xfrm>
        </p:spPr>
        <p:txBody>
          <a:bodyPr/>
          <a:lstStyle/>
          <a:p>
            <a:r>
              <a:rPr lang="en-US" dirty="0"/>
              <a:t>Main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B6C1D3-0556-AED8-5D27-2B461230D8D0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A80E03-CDCF-5B22-BDDF-49947BE1B72D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4EF4D5D-2483-D04A-4B04-AFADD435A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34172F9-0475-3A59-E60C-FFE90DB9A6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B50ABAC-94D7-7A15-87B5-2BEA9A048A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CBB72D1-05FD-5BDA-800D-F4600A324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F58CD1F-02D6-5186-6FA6-EC91E79F3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CD7E14E-DA7E-6533-C917-D30E6C661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7E2A603-2863-98A0-6524-EF23A33A63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A3C908C-D112-6A97-98DC-329A965131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D201EC9-6AF6-5BA9-D918-450E5EBF3B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D046F4F-FF8A-3D72-A1D4-4C6543CF1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01FC8FD6-72A5-BA13-F56C-AAAE1A2D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E1A9F9-7BC2-BE6D-3AC1-F7B0E5C16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77890ACC-85CB-7A06-63EA-FC179EE7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5" y="1857742"/>
            <a:ext cx="10765387" cy="235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4E4240-0097-428F-6F20-489973F24546}"/>
              </a:ext>
            </a:extLst>
          </p:cNvPr>
          <p:cNvSpPr/>
          <p:nvPr/>
        </p:nvSpPr>
        <p:spPr>
          <a:xfrm>
            <a:off x="1880550" y="2331216"/>
            <a:ext cx="1027855" cy="34425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{Name},</a:t>
            </a:r>
          </a:p>
        </p:txBody>
      </p:sp>
    </p:spTree>
    <p:extLst>
      <p:ext uri="{BB962C8B-B14F-4D97-AF65-F5344CB8AC3E}">
        <p14:creationId xmlns:p14="http://schemas.microsoft.com/office/powerpoint/2010/main" val="134126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23C2B-A0B3-4E13-4847-EB2695EC3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6028-2FC1-DB36-3D4D-10C7FD49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15166"/>
            <a:ext cx="10094843" cy="837013"/>
          </a:xfrm>
        </p:spPr>
        <p:txBody>
          <a:bodyPr/>
          <a:lstStyle/>
          <a:p>
            <a:r>
              <a:rPr lang="en-US" dirty="0"/>
              <a:t>Main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02CC33-0B65-7CAF-E7E9-B2A5B319FFA9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9BD4A0-CF51-A3EF-7757-619361E92C6C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BD33E00-1415-773B-80BD-E183355D5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FE4FD1-124D-A9D4-85EF-5A9788DAE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E2C10DF-11E1-5F14-523C-AC5141C154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B6E5206-49C4-A186-3583-F564353123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1D1DEAB-D739-62AB-C492-32645E9401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59718E-7703-6F37-A1C5-B620E6515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EF75357-38C7-7ECD-1A09-74317762C5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F37A0E9-C691-A656-B29D-E8899991E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7A12DF9-CC29-A691-111B-901935E0DF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C921684-A3ED-CCD2-E8D2-6A30FC86A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D78D6307-08D4-3D41-2A92-E5E0E7E1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49D784-A38F-F20F-2672-8979B584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18" name="Rectangle: Rounded Corners 56">
            <a:extLst>
              <a:ext uri="{FF2B5EF4-FFF2-40B4-BE49-F238E27FC236}">
                <a16:creationId xmlns:a16="http://schemas.microsoft.com/office/drawing/2014/main" id="{EB176432-7EBE-CFAC-1F86-647685712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580" y="783430"/>
            <a:ext cx="2898782" cy="597861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FFFFFF"/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60">
            <a:extLst>
              <a:ext uri="{FF2B5EF4-FFF2-40B4-BE49-F238E27FC236}">
                <a16:creationId xmlns:a16="http://schemas.microsoft.com/office/drawing/2014/main" id="{3B3158E6-2A73-A60C-6EAB-04F3AAF6B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998" y="861624"/>
            <a:ext cx="2079625" cy="3111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Part 1</a:t>
            </a:r>
            <a:endParaRPr lang="en-US" altLang="en-US" sz="2800" dirty="0">
              <a:solidFill>
                <a:srgbClr val="FFFFFF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1" name="Group 34">
            <a:extLst>
              <a:ext uri="{FF2B5EF4-FFF2-40B4-BE49-F238E27FC236}">
                <a16:creationId xmlns:a16="http://schemas.microsoft.com/office/drawing/2014/main" id="{0F76E558-7704-A87D-1889-ED72183B71AA}"/>
              </a:ext>
            </a:extLst>
          </p:cNvPr>
          <p:cNvGrpSpPr>
            <a:grpSpLocks/>
          </p:cNvGrpSpPr>
          <p:nvPr/>
        </p:nvGrpSpPr>
        <p:grpSpPr bwMode="auto">
          <a:xfrm>
            <a:off x="5300865" y="783430"/>
            <a:ext cx="2904580" cy="5984962"/>
            <a:chOff x="0" y="0"/>
            <a:chExt cx="2266950" cy="5086468"/>
          </a:xfrm>
        </p:grpSpPr>
        <p:sp>
          <p:nvSpPr>
            <p:cNvPr id="22" name="Rectangle: Rounded Corners 49">
              <a:extLst>
                <a:ext uri="{FF2B5EF4-FFF2-40B4-BE49-F238E27FC236}">
                  <a16:creationId xmlns:a16="http://schemas.microsoft.com/office/drawing/2014/main" id="{E37D95E8-C98B-0DB2-04C7-44F028CA7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66950" cy="5086468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50">
              <a:extLst>
                <a:ext uri="{FF2B5EF4-FFF2-40B4-BE49-F238E27FC236}">
                  <a16:creationId xmlns:a16="http://schemas.microsoft.com/office/drawing/2014/main" id="{1E5EEAAC-0EDF-66BE-23A9-2373D6D35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11" y="48255"/>
              <a:ext cx="2001328" cy="34493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800" b="1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Part 2</a:t>
              </a:r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35">
            <a:extLst>
              <a:ext uri="{FF2B5EF4-FFF2-40B4-BE49-F238E27FC236}">
                <a16:creationId xmlns:a16="http://schemas.microsoft.com/office/drawing/2014/main" id="{74910608-8283-42EC-32D2-CF97C8B3D1DA}"/>
              </a:ext>
            </a:extLst>
          </p:cNvPr>
          <p:cNvGrpSpPr>
            <a:grpSpLocks/>
          </p:cNvGrpSpPr>
          <p:nvPr/>
        </p:nvGrpSpPr>
        <p:grpSpPr bwMode="auto">
          <a:xfrm>
            <a:off x="9024099" y="777080"/>
            <a:ext cx="3000776" cy="5984963"/>
            <a:chOff x="0" y="0"/>
            <a:chExt cx="2253095" cy="5127973"/>
          </a:xfrm>
        </p:grpSpPr>
        <p:sp>
          <p:nvSpPr>
            <p:cNvPr id="25" name="Rectangle: Rounded Corners 42">
              <a:extLst>
                <a:ext uri="{FF2B5EF4-FFF2-40B4-BE49-F238E27FC236}">
                  <a16:creationId xmlns:a16="http://schemas.microsoft.com/office/drawing/2014/main" id="{0749FA25-9F77-79A8-758A-14ABB6E6D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3095" cy="5127973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2EE81BFA-4609-CE49-1A4A-509252106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08" y="48259"/>
              <a:ext cx="1999698" cy="32351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800" b="1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Part 3</a:t>
              </a:r>
              <a:endParaRPr lang="en-US" altLang="en-US" sz="28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2A98FC14-F1F4-4965-41E9-64FAE972C58A}"/>
              </a:ext>
            </a:extLst>
          </p:cNvPr>
          <p:cNvGrpSpPr>
            <a:grpSpLocks/>
          </p:cNvGrpSpPr>
          <p:nvPr/>
        </p:nvGrpSpPr>
        <p:grpSpPr bwMode="auto">
          <a:xfrm>
            <a:off x="4422522" y="2853091"/>
            <a:ext cx="700088" cy="1149350"/>
            <a:chOff x="-10238" y="-1"/>
            <a:chExt cx="752475" cy="1107457"/>
          </a:xfrm>
        </p:grpSpPr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6EDA0422-71C4-21EE-3A5D-59580018A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52" y="-1"/>
              <a:ext cx="646685" cy="110745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 </a:t>
              </a:r>
              <a:endParaRPr lang="en-US" altLang="en-US" sz="20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9" name="Rectangle: Rounded Corners 41">
              <a:extLst>
                <a:ext uri="{FF2B5EF4-FFF2-40B4-BE49-F238E27FC236}">
                  <a16:creationId xmlns:a16="http://schemas.microsoft.com/office/drawing/2014/main" id="{DE7BE3B0-9ADE-9345-69B4-4950A7EFB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238" y="211024"/>
              <a:ext cx="752475" cy="68540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2-day</a:t>
              </a:r>
              <a:endParaRPr lang="en-US" altLang="en-US" sz="20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36">
            <a:extLst>
              <a:ext uri="{FF2B5EF4-FFF2-40B4-BE49-F238E27FC236}">
                <a16:creationId xmlns:a16="http://schemas.microsoft.com/office/drawing/2014/main" id="{FB83AA99-3F5A-2668-92E1-53CF24E64C14}"/>
              </a:ext>
            </a:extLst>
          </p:cNvPr>
          <p:cNvGrpSpPr>
            <a:grpSpLocks/>
          </p:cNvGrpSpPr>
          <p:nvPr/>
        </p:nvGrpSpPr>
        <p:grpSpPr bwMode="auto">
          <a:xfrm>
            <a:off x="8254657" y="2853091"/>
            <a:ext cx="700088" cy="1149350"/>
            <a:chOff x="-10238" y="-1"/>
            <a:chExt cx="752475" cy="1107457"/>
          </a:xfrm>
        </p:grpSpPr>
        <p:sp>
          <p:nvSpPr>
            <p:cNvPr id="31" name="Arrow: Right 40">
              <a:extLst>
                <a:ext uri="{FF2B5EF4-FFF2-40B4-BE49-F238E27FC236}">
                  <a16:creationId xmlns:a16="http://schemas.microsoft.com/office/drawing/2014/main" id="{B04A2623-5649-ED2E-3992-24845472A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52" y="-1"/>
              <a:ext cx="646685" cy="110745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 </a:t>
              </a:r>
              <a:endParaRPr lang="en-US" altLang="en-US" sz="200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32" name="Rectangle: Rounded Corners 41">
              <a:extLst>
                <a:ext uri="{FF2B5EF4-FFF2-40B4-BE49-F238E27FC236}">
                  <a16:creationId xmlns:a16="http://schemas.microsoft.com/office/drawing/2014/main" id="{3E4BE373-CDB7-0140-949A-D35E01F2A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238" y="211024"/>
              <a:ext cx="752475" cy="68540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en-US" sz="2000" dirty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1-day</a:t>
              </a:r>
              <a:endParaRPr lang="en-US" altLang="en-US" sz="2000" dirty="0">
                <a:solidFill>
                  <a:srgbClr val="FFFFFF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sp>
        <p:nvSpPr>
          <p:cNvPr id="39" name="Rectangle: Rounded Corners 58">
            <a:extLst>
              <a:ext uri="{FF2B5EF4-FFF2-40B4-BE49-F238E27FC236}">
                <a16:creationId xmlns:a16="http://schemas.microsoft.com/office/drawing/2014/main" id="{EE6F357F-5B09-2D00-37D2-1D6E6CC8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407" y="2867744"/>
            <a:ext cx="2562014" cy="1352231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Either a specific or generic recognition is given (IV).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8F994E1-C3D0-DB93-4515-FF2D9622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67" y="2563788"/>
            <a:ext cx="2541454" cy="18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4E6F36-743A-AEE9-59B4-C223075A487A}"/>
              </a:ext>
            </a:extLst>
          </p:cNvPr>
          <p:cNvGrpSpPr/>
          <p:nvPr/>
        </p:nvGrpSpPr>
        <p:grpSpPr>
          <a:xfrm>
            <a:off x="5504871" y="4470241"/>
            <a:ext cx="2530407" cy="2192154"/>
            <a:chOff x="5504871" y="4470241"/>
            <a:chExt cx="2530407" cy="2192154"/>
          </a:xfrm>
        </p:grpSpPr>
        <p:pic>
          <p:nvPicPr>
            <p:cNvPr id="33" name="Picture 32" descr="Words, words – they're all we have to go on: Language in the arts |  ArtsProfessional">
              <a:extLst>
                <a:ext uri="{FF2B5EF4-FFF2-40B4-BE49-F238E27FC236}">
                  <a16:creationId xmlns:a16="http://schemas.microsoft.com/office/drawing/2014/main" id="{47A8C8F7-4B29-9421-76D1-626E9D12D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871" y="4470241"/>
              <a:ext cx="2513085" cy="17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Words, words – they're all we have to go on: Language in the arts |  ArtsProfessional">
              <a:extLst>
                <a:ext uri="{FF2B5EF4-FFF2-40B4-BE49-F238E27FC236}">
                  <a16:creationId xmlns:a16="http://schemas.microsoft.com/office/drawing/2014/main" id="{4563BD7F-EFD4-9B51-223D-D511033C0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193" y="4893075"/>
              <a:ext cx="2513085" cy="17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A2F1AD-5AA0-7D05-2224-815E34EC2BFB}"/>
              </a:ext>
            </a:extLst>
          </p:cNvPr>
          <p:cNvGrpSpPr/>
          <p:nvPr/>
        </p:nvGrpSpPr>
        <p:grpSpPr>
          <a:xfrm>
            <a:off x="9259283" y="2338126"/>
            <a:ext cx="2530407" cy="2192154"/>
            <a:chOff x="5504871" y="4470241"/>
            <a:chExt cx="2530407" cy="2192154"/>
          </a:xfrm>
        </p:grpSpPr>
        <p:pic>
          <p:nvPicPr>
            <p:cNvPr id="36" name="Picture 35" descr="Words, words – they're all we have to go on: Language in the arts |  ArtsProfessional">
              <a:extLst>
                <a:ext uri="{FF2B5EF4-FFF2-40B4-BE49-F238E27FC236}">
                  <a16:creationId xmlns:a16="http://schemas.microsoft.com/office/drawing/2014/main" id="{FF899849-ECCE-76AA-5B6B-17705670C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871" y="4470241"/>
              <a:ext cx="2513085" cy="17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Words, words – they're all we have to go on: Language in the arts |  ArtsProfessional">
              <a:extLst>
                <a:ext uri="{FF2B5EF4-FFF2-40B4-BE49-F238E27FC236}">
                  <a16:creationId xmlns:a16="http://schemas.microsoft.com/office/drawing/2014/main" id="{43A48DF2-BBCB-ECD9-5315-6B6BBE477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193" y="4893075"/>
              <a:ext cx="2513085" cy="17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Arrow: Down 62">
            <a:extLst>
              <a:ext uri="{FF2B5EF4-FFF2-40B4-BE49-F238E27FC236}">
                <a16:creationId xmlns:a16="http://schemas.microsoft.com/office/drawing/2014/main" id="{A5CC63CD-CFE1-CA08-70CA-CB974C344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926" y="4234262"/>
            <a:ext cx="222643" cy="193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FFFFFF"/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58">
            <a:extLst>
              <a:ext uri="{FF2B5EF4-FFF2-40B4-BE49-F238E27FC236}">
                <a16:creationId xmlns:a16="http://schemas.microsoft.com/office/drawing/2014/main" id="{AFE287AE-3F4F-99BF-5EF7-DD474B7F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283" y="5097986"/>
            <a:ext cx="2562014" cy="1352231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Measure Prosocial Motivation</a:t>
            </a:r>
          </a:p>
        </p:txBody>
      </p:sp>
      <p:sp>
        <p:nvSpPr>
          <p:cNvPr id="41" name="Arrow: Down 62">
            <a:extLst>
              <a:ext uri="{FF2B5EF4-FFF2-40B4-BE49-F238E27FC236}">
                <a16:creationId xmlns:a16="http://schemas.microsoft.com/office/drawing/2014/main" id="{75A056CC-2CEB-9C88-F7B9-D491ED85C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8683" y="4624033"/>
            <a:ext cx="222957" cy="380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FFFFFF"/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17B2-05BD-E8CC-8438-60FDA69EE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7339-F353-31DF-EE98-BC37B225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pic>
        <p:nvPicPr>
          <p:cNvPr id="19" name="Content Placeholder 1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0593D5D-9966-D516-A3D4-9A0B05610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12" y="1667733"/>
            <a:ext cx="1904611" cy="285563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668E3D-599E-7275-5485-158F8A7090A6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4102B-0439-DFB2-8906-DF2B9EB38CDD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272FC38-CC68-498B-15BC-72ED344F2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5CF7FFF-3CDB-5E76-0CD2-0F6D554C0E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ED059B4-2D0C-577D-F6B0-C94F3AC086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E55C25C-39D8-B0C4-069E-E84A70C962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0E544E4-9A7D-8041-B6C1-AC6EA6C451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C96FB24-C5A3-966C-954F-03035877D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3AF49F6-6C17-0274-B8BA-469B3412C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96B733E-CDF2-E9E1-F757-F39C57A0C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50C10F4-D11F-BB07-4A76-EECED9DD2D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E9590F2-ACD9-1357-B228-F527DE69A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B79764F2-2CF0-B1EE-000B-A79DA008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189E69-DD52-2D31-3671-794C00AC1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21" name="Picture 20" descr="A person in a green dress&#10;&#10;AI-generated content may be incorrect.">
            <a:extLst>
              <a:ext uri="{FF2B5EF4-FFF2-40B4-BE49-F238E27FC236}">
                <a16:creationId xmlns:a16="http://schemas.microsoft.com/office/drawing/2014/main" id="{73EF1131-9884-3887-5308-B11CCF6BE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68" y="1995846"/>
            <a:ext cx="3392511" cy="2261673"/>
          </a:xfrm>
          <a:prstGeom prst="rect">
            <a:avLst/>
          </a:prstGeom>
        </p:spPr>
      </p:pic>
      <p:pic>
        <p:nvPicPr>
          <p:cNvPr id="23" name="Picture 22" descr="A person in a suit smiling&#10;&#10;AI-generated content may be incorrect.">
            <a:extLst>
              <a:ext uri="{FF2B5EF4-FFF2-40B4-BE49-F238E27FC236}">
                <a16:creationId xmlns:a16="http://schemas.microsoft.com/office/drawing/2014/main" id="{D5F7F16B-9A48-CF52-8FA4-1022BC677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55" y="1995846"/>
            <a:ext cx="2514367" cy="2425916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2847E7-896A-C4CF-2C64-77F2FE3ABB09}"/>
              </a:ext>
            </a:extLst>
          </p:cNvPr>
          <p:cNvSpPr txBox="1">
            <a:spLocks/>
          </p:cNvSpPr>
          <p:nvPr/>
        </p:nvSpPr>
        <p:spPr>
          <a:xfrm>
            <a:off x="1370706" y="4726919"/>
            <a:ext cx="3040464" cy="17659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Paul Black</a:t>
            </a:r>
          </a:p>
          <a:p>
            <a:pPr marL="0" indent="0" algn="ctr">
              <a:buNone/>
            </a:pPr>
            <a:r>
              <a:rPr lang="en-US" dirty="0"/>
              <a:t>Accounting Professor</a:t>
            </a:r>
          </a:p>
          <a:p>
            <a:pPr marL="0" indent="0" algn="ctr">
              <a:buNone/>
            </a:pPr>
            <a:r>
              <a:rPr lang="en-US" dirty="0"/>
              <a:t>Auburn University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DE31AF2-4A5F-C110-0174-CD42C03575C5}"/>
              </a:ext>
            </a:extLst>
          </p:cNvPr>
          <p:cNvSpPr txBox="1">
            <a:spLocks/>
          </p:cNvSpPr>
          <p:nvPr/>
        </p:nvSpPr>
        <p:spPr>
          <a:xfrm>
            <a:off x="4957191" y="4726919"/>
            <a:ext cx="3040464" cy="2035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Cathy Jun</a:t>
            </a:r>
          </a:p>
          <a:p>
            <a:pPr marL="0" indent="0" algn="ctr">
              <a:buNone/>
            </a:pPr>
            <a:r>
              <a:rPr lang="en-US" dirty="0"/>
              <a:t>Accounting PhD Candidate</a:t>
            </a:r>
          </a:p>
          <a:p>
            <a:pPr marL="0" indent="0" algn="ctr">
              <a:buNone/>
            </a:pPr>
            <a:r>
              <a:rPr lang="en-US" dirty="0"/>
              <a:t>Washington State University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AD0611D-5D18-6822-DB3E-896E51C49512}"/>
              </a:ext>
            </a:extLst>
          </p:cNvPr>
          <p:cNvSpPr txBox="1">
            <a:spLocks/>
          </p:cNvSpPr>
          <p:nvPr/>
        </p:nvSpPr>
        <p:spPr>
          <a:xfrm>
            <a:off x="8659185" y="4726919"/>
            <a:ext cx="3040464" cy="2035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Ryan Sommerfeldt</a:t>
            </a:r>
          </a:p>
          <a:p>
            <a:pPr marL="0" indent="0" algn="ctr">
              <a:buNone/>
            </a:pPr>
            <a:r>
              <a:rPr lang="en-US" dirty="0"/>
              <a:t>Accounting Professor</a:t>
            </a:r>
          </a:p>
          <a:p>
            <a:pPr marL="0" indent="0" algn="ctr">
              <a:buNone/>
            </a:pPr>
            <a:r>
              <a:rPr lang="en-US" dirty="0"/>
              <a:t>Brigham Young University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CCC4D-5EEF-4F3F-0001-D73CF55F7D74}"/>
              </a:ext>
            </a:extLst>
          </p:cNvPr>
          <p:cNvSpPr/>
          <p:nvPr/>
        </p:nvSpPr>
        <p:spPr>
          <a:xfrm>
            <a:off x="1842387" y="5168966"/>
            <a:ext cx="2061580" cy="421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F77696E-9748-591F-C6CA-0A38BBD17E34}"/>
              </a:ext>
            </a:extLst>
          </p:cNvPr>
          <p:cNvSpPr/>
          <p:nvPr/>
        </p:nvSpPr>
        <p:spPr>
          <a:xfrm>
            <a:off x="5012781" y="5170068"/>
            <a:ext cx="2061580" cy="421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74CD35-E4CC-BEFD-C789-E67C4E7C08DF}"/>
              </a:ext>
            </a:extLst>
          </p:cNvPr>
          <p:cNvSpPr/>
          <p:nvPr/>
        </p:nvSpPr>
        <p:spPr>
          <a:xfrm>
            <a:off x="9139151" y="5166937"/>
            <a:ext cx="2061580" cy="421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7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39CA1-607F-97D0-61C1-F7213D35C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9D05-8575-14A2-D499-936AA72B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3F32-1E9E-05F3-16C6-C6B55A7E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3738293" cy="4351338"/>
          </a:xfrm>
        </p:spPr>
        <p:txBody>
          <a:bodyPr/>
          <a:lstStyle/>
          <a:p>
            <a:r>
              <a:rPr lang="en-US" dirty="0"/>
              <a:t>Specific recognition does not impact lower </a:t>
            </a:r>
            <a:r>
              <a:rPr lang="en-US" dirty="0" err="1"/>
              <a:t>prosocially</a:t>
            </a:r>
            <a:r>
              <a:rPr lang="en-US" dirty="0"/>
              <a:t>-motivated individuals</a:t>
            </a:r>
          </a:p>
          <a:p>
            <a:r>
              <a:rPr lang="en-US" dirty="0"/>
              <a:t>Higher </a:t>
            </a:r>
            <a:r>
              <a:rPr lang="en-US" dirty="0" err="1"/>
              <a:t>prosocially</a:t>
            </a:r>
            <a:r>
              <a:rPr lang="en-US" dirty="0"/>
              <a:t>-motivated individuals work harder after getting specific recognition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638C8-26FF-6C31-97C0-FB39BD354DAB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ADEC4-5ADF-6FB4-C308-B0F33904A452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55AF82C-4484-C024-01BB-90140C93D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56D8312-42CD-897A-063B-D6027D23C9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F8D9A63-FA05-AF0F-A1A4-86918AEA8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F4C1168-4E74-778E-1914-10A53586D2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6B7D249-F72F-8D0F-4A67-95FCB47061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C8F614A-98F5-B019-D8C0-2AACF3C4B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1C4896C-2560-6E28-6A34-ED2CF29156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72F2E56-65B2-9751-4067-BE66324D0E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6A0BE23-0757-55CB-D9BA-7E6C338F20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378C26D-5D6B-A843-0BDC-6CBE01D3B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E5B034B6-6A2F-D42C-7E04-8535E0AF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7BA716-04F3-D149-3C3D-61E63EDD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637C3B3-EF20-B112-891C-7169D7AB1A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140089"/>
              </p:ext>
            </p:extLst>
          </p:nvPr>
        </p:nvGraphicFramePr>
        <p:xfrm>
          <a:off x="5114876" y="1728216"/>
          <a:ext cx="6684264" cy="340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8845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98296-51BD-FE94-9967-9C23AAFC8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A200-637F-4252-8FCC-682CB008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554CA6-F92A-B957-8E0D-9F94202E040F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BA4688-AA6B-90E8-9AC8-7CBA3DBDDDA4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8CD4223-CE08-6305-6E00-A5E548E8A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D358471-410E-3D16-7E84-F1D403F9B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3C63334-6F25-F799-3165-6D402C4B4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9341447-7C9D-4074-1C39-A30542340B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F03A576-A46E-CAF8-AF81-E0069B3412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64E24FD-E83C-0BB4-D796-FA48C515FF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35B1E3A-65BD-C2D2-FAE7-CA764039A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F0573B9-4CF9-0E7C-4CB7-78B9861D1C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217B1EC-34C8-A21F-C986-B52B4D402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C6E03B1-EF16-1C24-110C-2FB0628E4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2D38E197-4551-D9F2-9A84-42D028FFE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4CB9A1-573D-B901-C794-129FF5FC7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9AD2A8A-9B4B-20FD-8D49-43126D728CD2}"/>
              </a:ext>
            </a:extLst>
          </p:cNvPr>
          <p:cNvSpPr/>
          <p:nvPr/>
        </p:nvSpPr>
        <p:spPr>
          <a:xfrm>
            <a:off x="9146621" y="4172593"/>
            <a:ext cx="1274762" cy="11255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3E435D-AC99-7838-DDD2-916DDDFE74B4}"/>
              </a:ext>
            </a:extLst>
          </p:cNvPr>
          <p:cNvSpPr/>
          <p:nvPr/>
        </p:nvSpPr>
        <p:spPr>
          <a:xfrm>
            <a:off x="5077325" y="4169418"/>
            <a:ext cx="1276350" cy="11255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7861DB-EE6F-D248-D2CC-23DD8416768F}"/>
              </a:ext>
            </a:extLst>
          </p:cNvPr>
          <p:cNvSpPr/>
          <p:nvPr/>
        </p:nvSpPr>
        <p:spPr>
          <a:xfrm>
            <a:off x="2917786" y="4169417"/>
            <a:ext cx="1274762" cy="11255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" name="Picture 2" descr="Daylight Saving Time 2023: Why Do We Have It? | Reader's Digest">
            <a:extLst>
              <a:ext uri="{FF2B5EF4-FFF2-40B4-BE49-F238E27FC236}">
                <a16:creationId xmlns:a16="http://schemas.microsoft.com/office/drawing/2014/main" id="{588B0F74-B15B-74FA-D63D-26A2C0FC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14" y="2321039"/>
            <a:ext cx="2046783" cy="13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Words, words – they're all we have to go on: Language in the arts |  ArtsProfessional">
            <a:extLst>
              <a:ext uri="{FF2B5EF4-FFF2-40B4-BE49-F238E27FC236}">
                <a16:creationId xmlns:a16="http://schemas.microsoft.com/office/drawing/2014/main" id="{EAACF6D5-FB8C-F5AB-68E6-B89940D5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624" y="2619859"/>
            <a:ext cx="1890684" cy="128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429D58-9E50-9D4D-5D9E-50F61F53EE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35219" y="2362318"/>
            <a:ext cx="1834487" cy="1344958"/>
            <a:chOff x="1660525" y="568325"/>
            <a:chExt cx="6238875" cy="4575175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9E702416-D3E3-ACA4-D694-8D3F0384E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525" y="568325"/>
              <a:ext cx="6238875" cy="4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27ED1D-EC54-DE92-C31C-F34B4AE56CED}"/>
                </a:ext>
              </a:extLst>
            </p:cNvPr>
            <p:cNvSpPr/>
            <p:nvPr/>
          </p:nvSpPr>
          <p:spPr>
            <a:xfrm>
              <a:off x="1787936" y="627798"/>
              <a:ext cx="2611918" cy="1571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FEE7C9-8DE4-6E1B-5AA0-63840267A74B}"/>
                </a:ext>
              </a:extLst>
            </p:cNvPr>
            <p:cNvSpPr/>
            <p:nvPr/>
          </p:nvSpPr>
          <p:spPr>
            <a:xfrm>
              <a:off x="7177406" y="4106970"/>
              <a:ext cx="246327" cy="165673"/>
            </a:xfrm>
            <a:prstGeom prst="rect">
              <a:avLst/>
            </a:prstGeom>
            <a:solidFill>
              <a:srgbClr val="C7E0B4"/>
            </a:solidFill>
            <a:ln>
              <a:solidFill>
                <a:srgbClr val="C7E0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0" name="Picture 8">
            <a:extLst>
              <a:ext uri="{FF2B5EF4-FFF2-40B4-BE49-F238E27FC236}">
                <a16:creationId xmlns:a16="http://schemas.microsoft.com/office/drawing/2014/main" id="{3CD46E70-D92B-93A3-4B3D-474728D6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36" y="3929704"/>
            <a:ext cx="112871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B057780B-0300-A253-973F-47F71436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12" y="4036068"/>
            <a:ext cx="112871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323DE4C8-6755-626C-0B9B-DCA0A30E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671" y="3980505"/>
            <a:ext cx="112871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7D766A-16D6-5926-AD8A-6EE41E668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0714" y="2276980"/>
            <a:ext cx="1668341" cy="166834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68B920-56A6-104F-F88B-8BAD931B48EC}"/>
              </a:ext>
            </a:extLst>
          </p:cNvPr>
          <p:cNvSpPr/>
          <p:nvPr/>
        </p:nvSpPr>
        <p:spPr>
          <a:xfrm>
            <a:off x="7177061" y="4169414"/>
            <a:ext cx="1276350" cy="11255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06A0542F-1650-064B-E8D3-043A1A2A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48" y="4036064"/>
            <a:ext cx="112871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9FACCE5-962B-43B1-D53D-BC5C42ADCF57}"/>
              </a:ext>
            </a:extLst>
          </p:cNvPr>
          <p:cNvSpPr txBox="1"/>
          <p:nvPr/>
        </p:nvSpPr>
        <p:spPr>
          <a:xfrm>
            <a:off x="4904551" y="3614449"/>
            <a:ext cx="160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highlight>
                  <a:srgbClr val="000080"/>
                </a:highlight>
              </a:rPr>
              <a:t>Performance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DD8CD12-432C-9589-C2D6-8A2E10EC2723}"/>
              </a:ext>
            </a:extLst>
          </p:cNvPr>
          <p:cNvSpPr txBox="1">
            <a:spLocks/>
          </p:cNvSpPr>
          <p:nvPr/>
        </p:nvSpPr>
        <p:spPr>
          <a:xfrm>
            <a:off x="2935428" y="2265774"/>
            <a:ext cx="1095076" cy="31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5309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F3E2-4C52-5153-E313-F1857F65B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61A1B-414D-FD12-5EC9-98860AAC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Follow-Up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C5F1F-95E4-0775-BEC4-AD0EB7E4284F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949BE7-D8DC-8DCD-4343-5813E0981C89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03928F-3423-CDD7-AA29-87530B297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0CD31E7-3A23-406A-420A-AD38B014C0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23206CB-451B-A2C9-703E-5965FD4D28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3291E14-3F0E-B6C6-3A87-E136EE6B6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1D7365C-37F6-B1B8-7C25-D9E5467CB7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168536E-AF16-6EF3-AABF-DC6AB096B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FA90961-958F-4BBD-2082-DE36AB667F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728D354-EBEE-1DAD-260B-24698B8E86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83701F6-E4FA-9CB1-77C2-80652091C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E2C81A2-F156-24F0-42CA-9AA653AFE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F6E65BA6-3B18-1165-46EA-3F738C570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B05A60-7D2B-32F8-2C3D-FB24C41D1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AB98650-C57C-2380-A513-CE8D1F636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239" y="716697"/>
            <a:ext cx="3374635" cy="483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Work-specific praise 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2D1D4C6-14BD-0761-7DD2-F8DFF3C03A3F}"/>
              </a:ext>
            </a:extLst>
          </p:cNvPr>
          <p:cNvSpPr txBox="1">
            <a:spLocks/>
          </p:cNvSpPr>
          <p:nvPr/>
        </p:nvSpPr>
        <p:spPr>
          <a:xfrm>
            <a:off x="8468427" y="1344840"/>
            <a:ext cx="3722471" cy="691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Specific work usefulness implications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5484613-5129-9F22-DB6F-697360F4368E}"/>
              </a:ext>
            </a:extLst>
          </p:cNvPr>
          <p:cNvSpPr txBox="1">
            <a:spLocks/>
          </p:cNvSpPr>
          <p:nvPr/>
        </p:nvSpPr>
        <p:spPr>
          <a:xfrm>
            <a:off x="8518241" y="204622"/>
            <a:ext cx="3374635" cy="483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Generic narrative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5271974-0B7B-0516-A4DC-FF6405DD0E7F}"/>
              </a:ext>
            </a:extLst>
          </p:cNvPr>
          <p:cNvSpPr txBox="1">
            <a:spLocks/>
          </p:cNvSpPr>
          <p:nvPr/>
        </p:nvSpPr>
        <p:spPr>
          <a:xfrm>
            <a:off x="8642344" y="2033333"/>
            <a:ext cx="3374635" cy="483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Boilerplate narrative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FF47FE1-CE34-111E-2E5F-753E79B424CC}"/>
              </a:ext>
            </a:extLst>
          </p:cNvPr>
          <p:cNvSpPr txBox="1">
            <a:spLocks/>
          </p:cNvSpPr>
          <p:nvPr/>
        </p:nvSpPr>
        <p:spPr>
          <a:xfrm>
            <a:off x="8642343" y="2476792"/>
            <a:ext cx="3374635" cy="63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Work-specific praise &amp; Specific work usefulness implications</a:t>
            </a:r>
          </a:p>
        </p:txBody>
      </p:sp>
    </p:spTree>
    <p:extLst>
      <p:ext uri="{BB962C8B-B14F-4D97-AF65-F5344CB8AC3E}">
        <p14:creationId xmlns:p14="http://schemas.microsoft.com/office/powerpoint/2010/main" val="256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1" grpId="0"/>
      <p:bldP spid="42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01D8A-ED16-A5A1-4655-EB619696F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CF72FA1-16C1-CEBD-F6A0-75C64212D19B}"/>
              </a:ext>
            </a:extLst>
          </p:cNvPr>
          <p:cNvGrpSpPr/>
          <p:nvPr/>
        </p:nvGrpSpPr>
        <p:grpSpPr>
          <a:xfrm>
            <a:off x="4691235" y="2198787"/>
            <a:ext cx="2974564" cy="4662985"/>
            <a:chOff x="4823895" y="1444440"/>
            <a:chExt cx="3169604" cy="4754406"/>
          </a:xfrm>
        </p:grpSpPr>
        <p:pic>
          <p:nvPicPr>
            <p:cNvPr id="1030" name="Picture 6" descr="Generated image">
              <a:extLst>
                <a:ext uri="{FF2B5EF4-FFF2-40B4-BE49-F238E27FC236}">
                  <a16:creationId xmlns:a16="http://schemas.microsoft.com/office/drawing/2014/main" id="{1C1C11ED-DE04-6593-2AB1-CBFAD699B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895" y="1444440"/>
              <a:ext cx="3169604" cy="475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735A9D-7A23-E77B-B27E-67522766FF2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0043" y="2450958"/>
              <a:ext cx="2189408" cy="147196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CDE5F0-32DB-0DA7-1C07-326C65E6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Follow-Up Experiment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FBDE53-2631-6E4A-697F-A010707657AF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F0556C2-C583-06FC-7009-FA92B4F74519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113977-93B6-6C52-461A-21298D79C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5BB7C23-2816-D7A7-ED7B-FB77F0481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662891F-B1D3-36D1-DC34-764276863B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E981E6D-A6C3-259D-2912-DAC4C45C37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69F246-29C6-2796-88E6-C0592B9E7E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4E84168-2E7C-6C00-1531-7ECA78AAC4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758A55E-ACEA-17FB-CEC6-E66E35EA2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8C265CB-A04C-16CD-89EF-EAB43DC8A4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02668B4-CC13-13D4-D8D6-C3C23630C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7A667C0-06E7-EC04-60FD-C12A7B69F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D35114E4-EF7A-BA7A-4626-D3EBCEC7F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60F74D-B668-6F8A-9B21-CFDB0686D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68664B6-067E-ECC7-C677-2B8AFF801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239" y="716697"/>
            <a:ext cx="3374635" cy="483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Work-specific praise 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45ACFF5-B89A-CB68-4B39-754317D92322}"/>
              </a:ext>
            </a:extLst>
          </p:cNvPr>
          <p:cNvSpPr txBox="1">
            <a:spLocks/>
          </p:cNvSpPr>
          <p:nvPr/>
        </p:nvSpPr>
        <p:spPr>
          <a:xfrm>
            <a:off x="8468427" y="1344840"/>
            <a:ext cx="3722471" cy="691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Specific work usefulness implications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F4365A6-E1B0-DBEE-B1C0-BF8D5BDEFF77}"/>
              </a:ext>
            </a:extLst>
          </p:cNvPr>
          <p:cNvSpPr txBox="1">
            <a:spLocks/>
          </p:cNvSpPr>
          <p:nvPr/>
        </p:nvSpPr>
        <p:spPr>
          <a:xfrm>
            <a:off x="8518241" y="204622"/>
            <a:ext cx="3374635" cy="483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Generic narrative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3BEB2590-1A8D-DAF0-5A9A-DEFA481CD750}"/>
              </a:ext>
            </a:extLst>
          </p:cNvPr>
          <p:cNvSpPr txBox="1">
            <a:spLocks/>
          </p:cNvSpPr>
          <p:nvPr/>
        </p:nvSpPr>
        <p:spPr>
          <a:xfrm>
            <a:off x="8642344" y="2033333"/>
            <a:ext cx="3374635" cy="483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Boilerplate narrative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4F8A280-7E98-AEA0-E545-5DDB9791C201}"/>
              </a:ext>
            </a:extLst>
          </p:cNvPr>
          <p:cNvSpPr txBox="1">
            <a:spLocks/>
          </p:cNvSpPr>
          <p:nvPr/>
        </p:nvSpPr>
        <p:spPr>
          <a:xfrm>
            <a:off x="8642343" y="2476792"/>
            <a:ext cx="3374635" cy="63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Work-specific praise &amp; Specific work usefulness implications</a:t>
            </a:r>
          </a:p>
        </p:txBody>
      </p:sp>
    </p:spTree>
    <p:extLst>
      <p:ext uri="{BB962C8B-B14F-4D97-AF65-F5344CB8AC3E}">
        <p14:creationId xmlns:p14="http://schemas.microsoft.com/office/powerpoint/2010/main" val="33776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3287 L 0.00286 0.03287 C 0.00273 0.04004 0.00234 0.08125 0.00117 0.09074 C 0.00039 0.09699 -0.0013 0.10254 -0.00313 0.1081 C -0.00456 0.11226 -0.00573 0.11689 -0.00729 0.12083 C -0.01211 0.13217 -0.01849 0.14375 -0.02487 0.15208 C -0.028 0.15601 -0.03112 0.15995 -0.03451 0.16273 C -0.03802 0.16574 -0.04167 0.16782 -0.04544 0.16921 C -0.04857 0.1706 -0.05195 0.17083 -0.05508 0.17152 C -0.06979 0.17453 -0.08945 0.17731 -0.10169 0.18426 C -0.10859 0.18819 -0.1155 0.19166 -0.12227 0.19606 C -0.12917 0.20069 -0.14531 0.21551 -0.15065 0.22083 C -0.15599 0.22615 -0.16146 0.23148 -0.16641 0.23796 C -0.16927 0.24189 -0.17565 0.25509 -0.17852 0.26064 C -0.18841 0.30463 -0.17044 0.22546 -0.18516 0.2875 C -0.18815 0.30023 -0.1918 0.32037 -0.19609 0.33264 C -0.19883 0.34097 -0.20221 0.34884 -0.20573 0.35625 C -0.21927 0.38449 -0.22188 0.38634 -0.24023 0.40671 C -0.24531 0.4125 -0.25039 0.41828 -0.25586 0.42291 C -0.26563 0.43101 -0.275 0.4412 -0.28555 0.44444 C -0.31901 0.45463 -0.29961 0.45069 -0.34414 0.45208 C -0.39102 0.44421 -0.37005 0.44838 -0.40716 0.44004 C -0.41354 0.43588 -0.42005 0.43171 -0.42643 0.42731 C -0.43177 0.42361 -0.43672 0.41851 -0.44219 0.41551 C -0.44714 0.4125 -0.45234 0.41157 -0.45729 0.40902 C -0.46497 0.40509 -0.4724 0.39907 -0.48034 0.39606 C -0.48412 0.39467 -0.48789 0.39282 -0.4918 0.39166 C -0.51654 0.38518 -0.50872 0.3875 -0.525 0.38541 C -0.54792 0.38217 -0.53008 0.38379 -0.55404 0.38217 C -0.56107 0.38287 -0.56823 0.38287 -0.57526 0.38426 C -0.5776 0.38472 -0.58464 0.38796 -0.58854 0.38958 C -0.58997 0.39097 -0.59115 0.39375 -0.59271 0.39398 C -0.59857 0.39467 -0.60443 0.39305 -0.61029 0.39282 C -0.61289 0.39282 -0.6155 0.39282 -0.6181 0.39282 L -0.6181 0.39282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2148 -0.01019 -0.00586 -0.00463 -0.04726 0.00115 L -0.06354 0.00324 C -0.06901 0.00278 -0.07448 0.00162 -0.07995 0.00208 C -0.09114 0.00301 -0.10924 0.00833 -0.12044 0.01296 C -0.1319 0.01759 -0.15065 0.02615 -0.16224 0.03449 C -0.17122 0.04097 -0.18099 0.0456 -0.1888 0.05578 C -0.19831 0.06852 -0.20885 0.0787 -0.21719 0.09352 C -0.22161 0.10139 -0.2263 0.10903 -0.23047 0.11713 C -0.23893 0.13379 -0.24362 0.1449 -0.24935 0.16458 C -0.25117 0.17129 -0.25833 0.20231 -0.2595 0.20972 C -0.26068 0.21597 -0.26133 0.22245 -0.26198 0.22893 C -0.26289 0.23727 -0.2638 0.24537 -0.26445 0.2537 C -0.26562 0.26898 -0.26667 0.29074 -0.26745 0.30648 C -0.26797 0.33078 -0.26901 0.35972 -0.26745 0.38287 C -0.26575 0.40625 -0.25846 0.4669 -0.25286 0.49467 C -0.24557 0.53171 -0.23971 0.57037 -0.2293 0.60532 C -0.22734 0.61203 -0.22539 0.61898 -0.22331 0.62569 C -0.22265 0.62754 -0.22239 0.62986 -0.22148 0.63125 C -0.2181 0.63657 -0.21341 0.63703 -0.20937 0.63865 C -0.20599 0.64143 -0.2026 0.64467 -0.19909 0.64722 C -0.19362 0.65139 -0.18802 0.65463 -0.18268 0.65903 C -0.17148 0.66852 -0.1612 0.68194 -0.14948 0.68912 C -0.13073 0.70092 -0.12122 0.7081 -0.10286 0.71504 C -0.10052 0.71597 -0.09805 0.71574 -0.0957 0.7162 L -0.07747 0.71389 C -0.07409 0.71365 -0.0707 0.71296 -0.06719 0.71296 C -0.05898 0.71296 -0.05065 0.71365 -0.04245 0.71389 C -0.03099 0.71736 -0.03997 0.71504 -0.01523 0.71504 L -0.01523 0.71504 " pathEditMode="relative" ptsTypes="AAAAAAAAAAAAAAAAAAAAAAAAAAAAAAA">
                                      <p:cBhvr>
                                        <p:cTn id="9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04167E-6 -1.11111E-6 L -1.04167E-6 0.00023 C -0.01901 -0.00278 -0.00677 -0.00185 -0.02669 -1.11111E-6 L -0.06419 0.00324 L -0.07031 0.00509 C -0.07305 0.00602 -0.07591 0.00602 -0.07877 0.00695 C -0.09219 0.01088 -0.08841 0.01343 -0.10651 0.01574 L -0.12044 0.01759 L -0.1526 0.04005 C -0.16263 0.04722 -0.17305 0.05509 -0.18281 0.0662 C -0.18737 0.07153 -0.20495 0.09398 -0.21068 0.10787 C -0.22239 0.13727 -0.22552 0.1544 -0.23424 0.18982 C -0.23437 0.19375 -0.23476 0.19792 -0.23476 0.20208 C -0.23476 0.23958 -0.23437 0.2412 -0.2263 0.2787 C -0.22213 0.29884 -0.21875 0.31759 -0.21302 0.33449 C -0.21068 0.34167 -0.20794 0.34769 -0.20521 0.3537 C -0.19961 0.36644 -0.19401 0.37917 -0.18698 0.38519 C -0.1819 0.38935 -0.17656 0.3912 -0.17135 0.39375 C -0.16081 0.39908 -0.16042 0.39792 -0.14713 0.39908 L -0.12044 0.40093 L -0.00729 0.40093 L -0.00729 0.40139 " pathEditMode="relative" rAng="0" ptsTypes="AAAAAAAAAAAAAAAAAAAA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1997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13 0.03496 L 0.00013 0.03496 C 0.00169 0.04098 0.00494 0.05209 0.00612 0.05949 C 0.00989 0.08218 0.00429 0.05556 0.00976 0.0801 C 0.01015 0.08403 0.01158 0.08797 0.01093 0.0919 C 0.00195 0.14792 0.00234 0.14537 -0.02045 0.17894 C -0.03138 0.19491 -0.06472 0.2375 -0.07435 0.24769 C -0.08555 0.25973 -0.09909 0.275 -0.1112 0.28426 C -0.14063 0.30672 -0.16055 0.32361 -0.1905 0.33148 C -0.20443 0.33519 -0.21862 0.33704 -0.23282 0.33912 C -0.25651 0.34236 -0.30417 0.34769 -0.30417 0.34769 C -0.31185 0.3463 -0.31993 0.34838 -0.32722 0.34329 C -0.33243 0.33982 -0.33776 0.31574 -0.33985 0.30787 C -0.33972 0.30255 -0.34011 0.29699 -0.3392 0.2919 C -0.33829 0.28635 -0.33659 0.28102 -0.33438 0.27685 C -0.33138 0.2706 -0.328 0.26482 -0.32409 0.26065 C -0.31485 0.2507 -0.30235 0.24769 -0.29206 0.2456 C -0.28789 0.24468 -0.2836 0.24491 -0.27943 0.24445 C -0.24258 0.24607 -0.23698 0.24352 -0.20678 0.25209 C -0.20326 0.25301 -0.19987 0.25463 -0.19649 0.25625 C -0.18998 0.25926 -0.17566 0.26852 -0.17292 0.27246 L -0.16329 0.28635 C -0.16303 0.28935 -0.1625 0.29213 -0.16263 0.29491 C -0.16316 0.31412 -0.16667 0.31806 -0.17709 0.33264 C -0.19258 0.35417 -0.19935 0.35348 -0.21771 0.36598 C -0.24258 0.3831 -0.2448 0.3926 -0.27878 0.40579 C -0.28881 0.40973 -0.29883 0.41528 -0.30899 0.4176 C -0.32683 0.42176 -0.34493 0.42153 -0.36289 0.425 C -0.38321 0.42894 -0.40365 0.43218 -0.42396 0.43704 L -0.49414 0.45301 L -0.52435 0.45949 L -0.54193 0.46389 C -0.54571 0.46482 -0.54948 0.46621 -0.55339 0.46713 C -0.55925 0.46806 -0.56511 0.46829 -0.57097 0.46922 C -0.57318 0.46945 -0.57539 0.47014 -0.57761 0.47037 L -0.63568 0.47037 L -0.6362 0.47037 " pathEditMode="relative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18 0.04421 L -0.00118 0.04421 C 0.00026 0.04768 0.00182 0.05115 0.00299 0.05486 C 0.00338 0.05578 0.00325 0.05717 0.00364 0.0581 C 0.00494 0.06088 0.00651 0.06319 0.00794 0.06574 C 0.00807 0.06713 0.00833 0.06852 0.00846 0.0699 C 0.00911 0.07453 0.00924 0.07708 0.00976 0.08171 C 0.0095 0.08356 0.0095 0.08541 0.00911 0.08703 C 0.00768 0.09282 0.00612 0.09606 0.00364 0.1 C 0.00364 0.10023 -0.00691 0.11643 -0.00899 0.11828 C -0.01289 0.12176 -0.01693 0.125 -0.0211 0.12685 C -0.02409 0.12824 -0.02722 0.12754 -0.03021 0.12801 C -0.04258 0.12615 -0.03269 0.12893 -0.04297 0.12268 C -0.04792 0.11944 -0.05313 0.11759 -0.05808 0.11389 C -0.0698 0.10555 -0.06394 0.10926 -0.07553 0.10324 C -0.09323 0.08333 -0.07487 0.10347 -0.08581 0.09259 C -0.08789 0.09051 -0.08985 0.08796 -0.09193 0.08611 C -0.09766 0.08078 -0.10313 0.07384 -0.10951 0.07106 C -0.12995 0.0618 -0.1099 0.07153 -0.12579 0.0625 C -0.14323 0.05254 -0.13308 0.06296 -0.16146 0.03773 C -0.16433 0.03518 -0.16719 0.0331 -0.16993 0.03009 C -0.20495 -0.0088 -0.17045 0.02731 -0.19532 -0.00209 C -0.1974 -0.00463 -0.19987 -0.00625 -0.20196 -0.00857 C -0.24584 -0.05625 -0.20352 -0.01343 -0.25039 -0.0581 C -0.25508 -0.0625 -0.26029 -0.06806 -0.26485 -0.07315 C -0.26693 -0.07523 -0.26888 -0.07732 -0.27097 -0.0794 C -0.27318 -0.08172 -0.27539 -0.0838 -0.27761 -0.08588 C -0.28008 -0.08843 -0.28256 -0.09051 -0.2849 -0.09352 C -0.28842 -0.09815 -0.2918 -0.10347 -0.29571 -0.10741 C -0.2987 -0.11042 -0.30222 -0.11158 -0.30547 -0.11389 C -0.30886 -0.11644 -0.31237 -0.11945 -0.31563 -0.12246 C -0.31823 -0.12477 -0.32045 -0.12801 -0.32292 -0.1301 C -0.32813 -0.13403 -0.33347 -0.13727 -0.33868 -0.14074 C -0.34271 -0.14352 -0.34714 -0.14653 -0.35144 -0.14838 C -0.35417 -0.14954 -0.35704 -0.15023 -0.3599 -0.15162 C -0.36146 -0.15232 -0.36303 -0.15417 -0.36472 -0.15463 C -0.36993 -0.15672 -0.37513 -0.15787 -0.38034 -0.15903 C -0.38282 -0.15949 -0.39883 -0.16111 -0.40039 -0.16111 C -0.4362 -0.16551 -0.39167 -0.16088 -0.44454 -0.1676 L -0.46146 -0.16968 C -0.47553 -0.16898 -0.48972 -0.16898 -0.50378 -0.1676 C -0.5099 -0.16713 -0.51589 -0.16551 -0.52188 -0.16435 C -0.52657 -0.16366 -0.53125 -0.1632 -0.53581 -0.16227 C -0.53985 -0.16135 -0.54388 -0.15972 -0.54792 -0.15903 C -0.55678 -0.15741 -0.57461 -0.15463 -0.57461 -0.15463 C -0.58282 -0.15047 -0.58737 -0.14885 -0.59506 -0.1419 C -0.5974 -0.13982 -0.59987 -0.1375 -0.60183 -0.13426 C -0.60586 -0.12778 -0.60925 -0.11667 -0.61198 -0.10857 C -0.61159 -0.10139 -0.61211 -0.07685 -0.60782 -0.06667 C -0.60417 -0.0581 -0.59922 -0.05116 -0.59388 -0.04607 C -0.58998 -0.0426 -0.58607 -0.03889 -0.58178 -0.03658 C -0.57605 -0.03334 -0.55235 -0.0301 -0.55039 -0.0301 C -0.51693 -0.02894 -0.48347 -0.0294 -0.45 -0.02894 L -0.43724 -0.02685 C -0.43438 -0.02639 -0.43164 -0.02639 -0.42878 -0.0257 C -0.42227 -0.02408 -0.41589 -0.0213 -0.40938 -0.01922 C -0.39323 -0.01412 -0.39154 -0.01574 -0.37435 -0.00533 C -0.36784 -0.00139 -0.35 0.00995 -0.34167 0.02037 C -0.34011 0.02245 -0.33894 0.02546 -0.3375 0.02801 C -0.33724 0.02986 -0.33672 0.03148 -0.33685 0.03333 C -0.33711 0.03889 -0.3375 0.04444 -0.33868 0.04953 C -0.34141 0.06203 -0.34857 0.07384 -0.35443 0.08078 C -0.35847 0.08541 -0.36316 0.08865 -0.36771 0.09143 C -0.3724 0.09444 -0.37735 0.09653 -0.38217 0.09791 C -0.39089 0.10046 -0.39948 0.10185 -0.40821 0.10324 C -0.41407 0.10416 -0.41993 0.10393 -0.42579 0.1044 L -0.44154 0.10532 L -0.51042 0.11088 C -0.52097 0.11435 -0.53151 0.11666 -0.54193 0.12153 C -0.55261 0.12639 -0.56693 0.13865 -0.57579 0.15046 C -0.58151 0.1581 -0.5875 0.16574 -0.59154 0.17639 C -0.59623 0.18912 -0.59401 0.18264 -0.59818 0.1956 C -0.59857 0.1993 -0.59935 0.20278 -0.59935 0.20648 C -0.59961 0.23217 -0.60026 0.24282 -0.59506 0.26458 C -0.59323 0.27222 -0.5905 0.2794 -0.58842 0.28703 C -0.58685 0.29305 -0.58594 0.29953 -0.58425 0.30532 C -0.58151 0.31458 -0.57136 0.33588 -0.56849 0.34074 C -0.5556 0.36319 -0.54011 0.38333 -0.52253 0.39236 C -0.50625 0.40069 -0.50378 0.39977 -0.48933 0.40092 C -0.4431 0.4118 -0.44831 0.41389 -0.38711 0.40324 C -0.38204 0.40231 -0.35743 0.38217 -0.35443 0.37963 C -0.34922 0.375 -0.34401 0.3706 -0.33933 0.36458 C -0.32995 0.35254 -0.31993 0.34143 -0.31263 0.32569 C -0.29414 0.28588 -0.31537 0.33194 -0.28672 0.26666 C -0.28477 0.26227 -0.28243 0.25833 -0.2806 0.2537 L -0.2625 0.20972 C -0.25951 0.20254 -0.25638 0.19537 -0.25339 0.18819 C -0.24974 0.17916 -0.24649 0.1699 -0.24245 0.16134 C -0.23868 0.15301 -0.23477 0.1449 -0.23099 0.13657 C -0.22748 0.12847 -0.22448 0.11967 -0.22071 0.1118 C -0.21016 0.08935 -0.2073 0.08773 -0.19467 0.06875 C -0.19167 0.06412 -0.18659 0.05555 -0.18321 0.05162 C -0.18099 0.04907 -0.17852 0.04699 -0.17592 0.04514 C -0.17422 0.04398 -0.17227 0.04328 -0.17058 0.0419 C -0.15899 0.03403 -0.17123 0.04074 -0.15964 0.03541 C -0.15743 0.03449 -0.15534 0.0324 -0.153 0.0324 C -0.13542 0.03102 -0.11797 0.03148 -0.10039 0.03125 L -0.07618 0.0324 C -0.06928 0.03264 -0.0625 0.03217 -0.0556 0.03333 C -0.05404 0.03356 -0.05287 0.03588 -0.05144 0.03657 C -0.04987 0.03727 -0.04818 0.03727 -0.04649 0.03773 C -0.04649 0.03773 -0.03998 0.04282 -0.03803 0.04305 C -0.03464 0.04328 -0.03125 0.04305 -0.02774 0.04305 L -0.02774 0.04305 " pathEditMode="relative" ptsTypes="AAAAAAAAAAAAAAAAAAAAAAAAAAAAAAAAAAAAAAAAAAAAAAAAAAAAAAAAAAAAAAAAAAAAAAAAAAAAAAAAAAAAAAAAAAAAAAAAAAAAAAAA">
                                      <p:cBhvr>
                                        <p:cTn id="15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1" grpId="0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F63C8-DB99-92CF-5473-3F5C288A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A9FE-EF92-5CE1-295E-70882953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Implications for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07AD-E5AD-38DD-4B59-E6B4430AB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10094843" cy="4351338"/>
          </a:xfrm>
        </p:spPr>
        <p:txBody>
          <a:bodyPr/>
          <a:lstStyle/>
          <a:p>
            <a:r>
              <a:rPr lang="en-US" dirty="0"/>
              <a:t>The specificity of what you say in recognition matters for high prosocial people</a:t>
            </a:r>
          </a:p>
          <a:p>
            <a:r>
              <a:rPr lang="en-US" dirty="0"/>
              <a:t>Know your people</a:t>
            </a:r>
          </a:p>
          <a:p>
            <a:pPr lvl="1"/>
            <a:r>
              <a:rPr lang="en-US" dirty="0"/>
              <a:t>Is your company likely to attract high prosocial people?</a:t>
            </a:r>
          </a:p>
          <a:p>
            <a:pPr lvl="1"/>
            <a:r>
              <a:rPr lang="en-US" dirty="0"/>
              <a:t>If you have mostly low prosocial people, consider awards or something else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684E6D-FEA9-5BFC-8ED0-CD937B45B2B7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D48E57-9DE8-3DEA-23DC-A14344801E2B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4AFFDEF-EA10-A4DF-33FC-C5A108BE3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5CD98C9-5D24-A72A-E7CB-DBEDC901E1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64E656-0082-3949-6AC3-B6CED64E83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879F6BF-6F69-40AD-42DB-EB387A11E6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EA86783-404B-759B-C3C6-9EA5C8FD6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F4CF18B-0DA6-0681-9BA0-77A4C1B0B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D64B499-95EC-7A0A-8BA8-D5D131016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E9D6C6B-F373-38C0-1F11-AEAA53FCC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979C37-A8F6-B4A0-5C81-5AE5C39A0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7F93600-B36A-CCF7-69FD-7535D189E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B8A581F8-7E18-81F5-9826-04E35245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1EA114-38E3-C53B-1910-3EBC3827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B1566C1-8B2B-1B04-F58A-8EEBA2746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255" y="4137152"/>
            <a:ext cx="3363696" cy="24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0CF9-D269-C5E1-CA12-AD614F4C0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7AC2-20EC-FE91-3BE3-8A1CE581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Implications for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ABC9B-A535-55C7-67EA-8B7E219DB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10094843" cy="4351338"/>
          </a:xfrm>
        </p:spPr>
        <p:txBody>
          <a:bodyPr/>
          <a:lstStyle/>
          <a:p>
            <a:r>
              <a:rPr lang="en-US" dirty="0"/>
              <a:t>How do I know if I have high prosocial people at my company?</a:t>
            </a:r>
          </a:p>
          <a:p>
            <a:pPr lvl="1"/>
            <a:r>
              <a:rPr lang="en-US" dirty="0"/>
              <a:t>Industry?</a:t>
            </a:r>
          </a:p>
          <a:p>
            <a:pPr lvl="1"/>
            <a:r>
              <a:rPr lang="en-US" dirty="0"/>
              <a:t>Culture?</a:t>
            </a:r>
          </a:p>
          <a:p>
            <a:pPr lvl="1"/>
            <a:r>
              <a:rPr lang="en-US" dirty="0"/>
              <a:t>Consider a survey?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8C756E-CB40-84BE-0E17-EEBE99988DA7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7BC450-9A72-307D-588D-8F7CDA9C50D8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7703148-5EB1-DB6C-99C8-2229FE55C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995E4F3-BCE2-2C53-1089-0B00C5A188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D7DEAC4-BCBB-CD2B-1521-7F194F1E9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97CC281-7E3A-74C2-692B-A3E473A623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331B4F0-3F56-733D-82B6-18800C09D5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4AEC00B-3F9F-5D80-2C61-4CF34EFE01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20B1744-D6D5-2D6D-B046-82E93AA26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FC65337-DE0D-9B7E-A49E-7691F4201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EA0D2F3-0EFF-B234-D7D7-86CAEBFD4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B990F06-BFB9-5DB6-2DAC-B6B6D39D0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5995E2F0-C9B2-1E6B-782F-1FD907ACA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A26EA8-9A12-5F3B-5441-46C8FC20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827DB36-BD85-4F0C-2930-60CF87D8B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148" y="2800379"/>
            <a:ext cx="3328705" cy="3077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A8E940-B9D8-C39C-338A-B5914E0B7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412" y="3611640"/>
            <a:ext cx="7220958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85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327D-B719-46EA-E2AD-F6E971DF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65125"/>
            <a:ext cx="9753600" cy="1325563"/>
          </a:xfrm>
        </p:spPr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51570-0D06-D7AD-0197-5743A0942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25625"/>
            <a:ext cx="9753600" cy="4351338"/>
          </a:xfrm>
        </p:spPr>
        <p:txBody>
          <a:bodyPr>
            <a:normAutofit/>
          </a:bodyPr>
          <a:lstStyle/>
          <a:p>
            <a:r>
              <a:rPr lang="en-US" dirty="0"/>
              <a:t>Do you use ChatGPT or another GenAI service to help you write recognition messages?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Never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Sometimes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Most of the time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Always</a:t>
            </a:r>
          </a:p>
          <a:p>
            <a:pPr marL="457200" indent="-457200">
              <a:buFont typeface="+mj-lt"/>
              <a:buAutoNum type="alphaLcParenR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EBDCAE-A911-6F40-694B-40A425E33206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AC8077-433B-D357-7840-3063E5520F1B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88D97E5-A5ED-4329-E432-C6FF48BAC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461B6FA-38E6-8EE5-0FF1-5F04E8395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AE2833C-595D-E364-9562-3738DBDB9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FAC89D5-65E0-6083-9EAD-A43299FAA4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176B67E-CC80-E25B-5C14-A7E7AD2D54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0EDE41-0BD2-5D93-2EDE-683712F76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AEACA1C-4F55-BED8-94AF-29E3FAD3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BCE0BAC-4029-B23C-1642-FAF07ABC0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226102D-87ED-F3E9-1B6A-3DB7179FF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390A0DB-8A37-C7D2-65FC-ED7A0269D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22F4DB84-8455-7D2C-53DC-89F5E525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03AADD-B03B-52A4-21CA-0403BD04D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093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F4FDC-0332-945E-DDC9-EDD533C2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57DB-438F-4163-FF0F-021CBD67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6124165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9552B7-2452-51EF-57CA-ABD6B9E5F733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7A7787-CADF-99F0-9ACE-ECDAB29EECA9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112A7E0-58A5-E4B2-1F0F-C4993E41A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7A714D9-9108-F44B-22B0-9035ADFF76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973D0D2-E2D4-E58D-FF78-0117A25B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0909DC-9BA5-8DCA-3E0B-E0264611B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F481A40-EF01-1F48-4531-808401A1E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F305FEC-BE04-5836-6B43-8CD60E836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191791C-C303-12D7-1B06-E156C517C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275B958-2EB2-0DE6-F9B3-4770234C8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74B67A3-B3F6-83F7-7354-5D07E01D17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9CBA448-21A6-2D46-2D1D-9B8A17431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D0FC8A96-62D1-2FB9-F9A3-CC79E3D12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BB1258-CC54-C52F-F194-F8D9BC741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861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DC23D111-11C8-4CAC-9545-81129FE8FCBC}"/>
              </a:ext>
            </a:extLst>
          </p:cNvPr>
          <p:cNvSpPr txBox="1">
            <a:spLocks/>
          </p:cNvSpPr>
          <p:nvPr/>
        </p:nvSpPr>
        <p:spPr>
          <a:xfrm>
            <a:off x="1499290" y="596637"/>
            <a:ext cx="9385968" cy="131762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000" b="1" dirty="0"/>
              <a:t>This program is pre-approved for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000" b="1" dirty="0"/>
              <a:t>ONE HRCI Credit and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000" b="1" dirty="0"/>
              <a:t>ONE SHRM PDC.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143FE-AB1B-D41A-7E34-474B24C51D0C}"/>
              </a:ext>
            </a:extLst>
          </p:cNvPr>
          <p:cNvSpPr txBox="1"/>
          <p:nvPr/>
        </p:nvSpPr>
        <p:spPr>
          <a:xfrm>
            <a:off x="3024457" y="5550764"/>
            <a:ext cx="295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698407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2F535-BF1D-00F3-460D-64E81F37BF27}"/>
              </a:ext>
            </a:extLst>
          </p:cNvPr>
          <p:cNvSpPr txBox="1"/>
          <p:nvPr/>
        </p:nvSpPr>
        <p:spPr>
          <a:xfrm>
            <a:off x="7848390" y="5400974"/>
            <a:ext cx="284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en-US"/>
              <a:t>25-XJYV9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B961F-4A5A-31F3-00AD-0470735D0B9E}"/>
              </a:ext>
            </a:extLst>
          </p:cNvPr>
          <p:cNvSpPr txBox="1"/>
          <p:nvPr/>
        </p:nvSpPr>
        <p:spPr>
          <a:xfrm>
            <a:off x="550288" y="4417362"/>
            <a:ext cx="60975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HR Certification Institute’s® (www.HRCI.org) official seal confirms that </a:t>
            </a:r>
          </a:p>
          <a:p>
            <a:pPr algn="ctr"/>
            <a:r>
              <a:rPr lang="en-US" sz="1000" dirty="0"/>
              <a:t>Terryberry meets the criteria for pre-approved recertification credit(s) </a:t>
            </a:r>
          </a:p>
          <a:p>
            <a:pPr algn="ctr"/>
            <a:r>
              <a:rPr lang="en-US" sz="1000" dirty="0"/>
              <a:t>for any of HRCI’s eight credentials, including SPHR® and PHR®.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This program has been approved for 1 (HR (General)) recertification credit hour </a:t>
            </a:r>
          </a:p>
          <a:p>
            <a:pPr algn="ctr"/>
            <a:r>
              <a:rPr lang="en-US" sz="1000" dirty="0"/>
              <a:t>toward </a:t>
            </a:r>
            <a:r>
              <a:rPr lang="en-US" sz="1000" dirty="0" err="1"/>
              <a:t>aPHR</a:t>
            </a:r>
            <a:r>
              <a:rPr lang="en-US" sz="1000" dirty="0"/>
              <a:t>™, </a:t>
            </a:r>
            <a:r>
              <a:rPr lang="en-US" sz="1000" dirty="0" err="1"/>
              <a:t>aPHRi</a:t>
            </a:r>
            <a:r>
              <a:rPr lang="en-US" sz="1000" dirty="0"/>
              <a:t>™, PHR®, </a:t>
            </a:r>
            <a:r>
              <a:rPr lang="en-US" sz="1000" dirty="0" err="1"/>
              <a:t>PHRca</a:t>
            </a:r>
            <a:r>
              <a:rPr lang="en-US" sz="1000" dirty="0"/>
              <a:t>®, SPHR®, GPHR®, </a:t>
            </a:r>
            <a:r>
              <a:rPr lang="en-US" sz="1000" dirty="0" err="1"/>
              <a:t>PHRi</a:t>
            </a:r>
            <a:r>
              <a:rPr lang="en-US" sz="1000" dirty="0"/>
              <a:t>™ and </a:t>
            </a:r>
            <a:r>
              <a:rPr lang="en-US" sz="1000" dirty="0" err="1"/>
              <a:t>SPHRi</a:t>
            </a:r>
            <a:r>
              <a:rPr lang="en-US" sz="1000" dirty="0"/>
              <a:t>™ </a:t>
            </a:r>
          </a:p>
          <a:p>
            <a:pPr algn="ctr"/>
            <a:r>
              <a:rPr lang="en-US" sz="1000" dirty="0"/>
              <a:t>recertification through the HR Certification Institute.</a:t>
            </a:r>
          </a:p>
        </p:txBody>
      </p:sp>
      <p:pic>
        <p:nvPicPr>
          <p:cNvPr id="8" name="Picture 7" descr="A purple and red rectangular sign with white text&#10;&#10;Description automatically generated">
            <a:extLst>
              <a:ext uri="{FF2B5EF4-FFF2-40B4-BE49-F238E27FC236}">
                <a16:creationId xmlns:a16="http://schemas.microsoft.com/office/drawing/2014/main" id="{6CD17B7C-C492-DB33-B11D-F23E67F4C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88" y="2508922"/>
            <a:ext cx="1840153" cy="1840153"/>
          </a:xfrm>
          <a:prstGeom prst="rect">
            <a:avLst/>
          </a:prstGeom>
        </p:spPr>
      </p:pic>
      <p:pic>
        <p:nvPicPr>
          <p:cNvPr id="5" name="Picture 4" descr="A blue and white rectangular sign&#10;&#10;AI-generated content may be incorrect.">
            <a:extLst>
              <a:ext uri="{FF2B5EF4-FFF2-40B4-BE49-F238E27FC236}">
                <a16:creationId xmlns:a16="http://schemas.microsoft.com/office/drawing/2014/main" id="{933FA42A-E237-A23E-6D6A-1F216948A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38" y="2373834"/>
            <a:ext cx="2226037" cy="2226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DF1724-C7C4-6A9E-613C-F2DE104C74AB}"/>
              </a:ext>
            </a:extLst>
          </p:cNvPr>
          <p:cNvSpPr txBox="1"/>
          <p:nvPr/>
        </p:nvSpPr>
        <p:spPr>
          <a:xfrm>
            <a:off x="7090825" y="4754643"/>
            <a:ext cx="3164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Terryberry is recognized by SHRM to offer Professional Development Credits (PDCs) for SHRM-CP® or SHRM-SCP® recertification activities. This program is valid for 1 PDC for the SHRM-CP® or SHRM-SCP®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0F45-215F-7306-B1F1-553B9DF8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Connection to Terryberry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230F3-FA99-5742-9761-94D53EA12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910" y="5004233"/>
            <a:ext cx="4812889" cy="94866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/>
              <a:t>Do Words Matter? The Effect of Recognition Narrative Specificity and Prosocial Motivation on Work Effort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F9D79D-0F70-2DC3-62D9-02051C850D2C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288C89-8CEC-67B0-9F79-B5B7D7745EA2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41244AD-1A42-C8B8-3C9F-3406B849C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20D679D-0471-6BF8-FD91-4CC33D5171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FE3B178-5181-1D4C-8229-2D95EFB41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6C3C56C-5C8F-2BE2-D3D4-BF697A7A4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DC87842-C515-2611-6064-5A60AB235E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0520A67-CB17-FDF2-EDAD-898AA7CB7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2F16A6-46A1-3114-980A-6F9B5517E6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F2A4D2C-2D79-B57B-9B34-A53A8EB451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D5849B-7F25-FA3C-118F-47D2BE0D5D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42F0E04-4D81-3F45-7BB8-5042A781E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32566777-E2A4-66A4-53E4-941AC4803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2661C-890F-38C3-8C51-A7C8DCC8C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18" name="Picture 2" descr="Terryberry | Explore Products, Reviews &amp; Company Details">
            <a:extLst>
              <a:ext uri="{FF2B5EF4-FFF2-40B4-BE49-F238E27FC236}">
                <a16:creationId xmlns:a16="http://schemas.microsoft.com/office/drawing/2014/main" id="{2B30D893-032E-5947-9DBD-0FDFD1FB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34" y="2468126"/>
            <a:ext cx="3197665" cy="15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A22C0C-BED3-918D-2ED1-8C18B6845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027" y="1736481"/>
            <a:ext cx="3375954" cy="3375954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412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589D9-1D4C-0B4D-6F9F-36A73219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7617-9718-A05A-8877-93F8D1A4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Recognition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45BC8D-28A1-79E4-7902-C3D30D46685A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339AF5-6569-E3F0-5BBB-A91F8B977FA4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A3B0D8-9A59-10C6-6DD0-3DE4575CB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60711A6-E755-6D79-0F4F-2831116D50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FFBBE0A-7F1C-5879-7067-C467289AD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FEC3426-FD22-AEF4-62CB-65331B619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57C2CED-1885-8676-3A68-C27AA3DC7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FB93343-25C1-693D-42D4-626BF8802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7D16687-13E6-E3E3-9610-C5C35E268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85AE063-D6FD-5409-D43A-FA10F7595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48B4E18-8219-532B-775F-7891B49706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DCCA8FB-442E-9F06-C4D7-CC2E9F80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18051805-18F9-7FD6-8270-13D9C568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3A647-EBF4-D5EE-F4DB-67317DB6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CB55A38-A23F-29F1-D6AE-99F50087B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997" y="998075"/>
            <a:ext cx="2897653" cy="29388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CE1E24-754E-6B72-6CC3-E1515324F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806" y="3111151"/>
            <a:ext cx="3671191" cy="3714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D4C606-4AFA-5954-F7A7-19F7ABA5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1" y="1537781"/>
            <a:ext cx="4161830" cy="31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97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244AE-B686-6CF7-868F-DE4C397BF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9246-C1C3-5650-8E16-7C6E79CA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Recognition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0C426-A3A7-BC64-4353-80D12C0D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10094843" cy="4351338"/>
          </a:xfrm>
        </p:spPr>
        <p:txBody>
          <a:bodyPr/>
          <a:lstStyle/>
          <a:p>
            <a:r>
              <a:rPr lang="en-US" dirty="0"/>
              <a:t>96 billion + spent on employee rewards and recognition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079470-984B-6218-2BB8-8D5F515DE59A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011476-71B5-9E4F-83C8-5C6F45183C68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CD0A02E-4526-98C7-E356-83239CE1B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D570A7D-DA04-0236-6B7B-F1F4DE806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EC13DAE-060B-378D-85FA-5D501511D6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377C4B-BC47-9F78-166A-3E3FDE56D9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6356FCC-3AAE-5FB0-9301-5BF724F40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1A24904-8E8F-A1ED-CC77-FC9EF511A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756F635-5A0D-8C87-3C8F-F685B22C9D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5239767-FD3A-C286-D1FC-7EE0AB40DB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9CC57E-FD57-C145-F8CE-C31B2D6BC9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D46301B-DBAC-E19D-E0FF-5A176263F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9CB3B41B-6DD5-7A84-0E69-26C0D8244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87E474-8F29-130C-93EE-6A861565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3E8F2A4-5487-ABDC-3566-0653915A511F}"/>
              </a:ext>
            </a:extLst>
          </p:cNvPr>
          <p:cNvSpPr txBox="1">
            <a:spLocks/>
          </p:cNvSpPr>
          <p:nvPr/>
        </p:nvSpPr>
        <p:spPr>
          <a:xfrm>
            <a:off x="1182844" y="2578485"/>
            <a:ext cx="4560579" cy="1065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Clients:</a:t>
            </a:r>
          </a:p>
          <a:p>
            <a:endParaRPr lang="en-US" dirty="0"/>
          </a:p>
        </p:txBody>
      </p:sp>
      <p:pic>
        <p:nvPicPr>
          <p:cNvPr id="20" name="Picture 19" descr="Amazon (AMZN)">
            <a:extLst>
              <a:ext uri="{FF2B5EF4-FFF2-40B4-BE49-F238E27FC236}">
                <a16:creationId xmlns:a16="http://schemas.microsoft.com/office/drawing/2014/main" id="{2788F4FC-02E0-2556-D2C6-C72A5DF3D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6" b="36058"/>
          <a:stretch/>
        </p:blipFill>
        <p:spPr bwMode="auto">
          <a:xfrm>
            <a:off x="1968179" y="3192921"/>
            <a:ext cx="1420358" cy="40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isco - Wikipedia">
            <a:extLst>
              <a:ext uri="{FF2B5EF4-FFF2-40B4-BE49-F238E27FC236}">
                <a16:creationId xmlns:a16="http://schemas.microsoft.com/office/drawing/2014/main" id="{549E7009-A9DE-27D8-A4B7-E62A17B3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40" y="3574608"/>
            <a:ext cx="1546860" cy="8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Procter &amp;amp; Gamble - Wikipedia">
            <a:extLst>
              <a:ext uri="{FF2B5EF4-FFF2-40B4-BE49-F238E27FC236}">
                <a16:creationId xmlns:a16="http://schemas.microsoft.com/office/drawing/2014/main" id="{3A24BC9B-86BB-9C8E-84EB-C1E74F34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12" y="4412267"/>
            <a:ext cx="606743" cy="6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LinkedIn logo and symbol, meaning, history, PNG">
            <a:extLst>
              <a:ext uri="{FF2B5EF4-FFF2-40B4-BE49-F238E27FC236}">
                <a16:creationId xmlns:a16="http://schemas.microsoft.com/office/drawing/2014/main" id="{1CE02EF4-C480-3244-7538-6E355B7F6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08" y="3411092"/>
            <a:ext cx="1790700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Zappos logo and symbol, meaning, history, PNG">
            <a:extLst>
              <a:ext uri="{FF2B5EF4-FFF2-40B4-BE49-F238E27FC236}">
                <a16:creationId xmlns:a16="http://schemas.microsoft.com/office/drawing/2014/main" id="{31B774CB-5221-192C-99AA-468D8D080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9" b="17256"/>
          <a:stretch/>
        </p:blipFill>
        <p:spPr bwMode="auto">
          <a:xfrm>
            <a:off x="3453744" y="3111151"/>
            <a:ext cx="1338032" cy="5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425DF4-C7BD-AF2E-90FA-CA2855C244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0446" y="4560687"/>
            <a:ext cx="1787154" cy="6630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C6C220-5A92-8B75-7001-56CFBC5FD0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3992" y="4613108"/>
            <a:ext cx="1338032" cy="8529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E0F6B8F-9B71-3833-A1DF-803F5E36D0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2024" y="5183058"/>
            <a:ext cx="1829055" cy="962159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C66C1BF-EFCE-1ABF-71EE-D0C11371637F}"/>
              </a:ext>
            </a:extLst>
          </p:cNvPr>
          <p:cNvSpPr txBox="1">
            <a:spLocks/>
          </p:cNvSpPr>
          <p:nvPr/>
        </p:nvSpPr>
        <p:spPr>
          <a:xfrm>
            <a:off x="6793220" y="4028021"/>
            <a:ext cx="4560579" cy="1065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Also lots of providers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6E6F1-4399-CEBE-AEBE-F56C7C3F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5B014B-8A66-5D82-1F9A-3C7DE31F1F84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756168-3ED0-2348-3DB0-CBF8E0E2A412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C2D6CA3-0AA5-BDB0-409A-F99343034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13DFBB-7C18-0B03-5887-ADC017A30A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75A72E2-B828-674E-1BCC-0FFCC5280C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42F5C53-A567-22D6-3D4D-090D1A87F0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7D50258-4D8C-0815-D2BE-48A0E08A7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3679DC6-3EE2-B936-C625-1CD22185CC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7E13603-B94A-AB4A-FAC2-AB81C56D45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CC654EE-F87C-55CF-9EEF-FCE09D499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7615AA-6239-4E1D-7B2F-E8C069FA93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F90A616-038C-268F-DA1A-DDB509D05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4A07086F-9FD3-2DAE-CFE7-AFAEF9517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727724-ED15-AC7A-25F5-D97EFE19C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D2D225-A49B-8B6A-43BF-25E6785BFFFA}"/>
              </a:ext>
            </a:extLst>
          </p:cNvPr>
          <p:cNvSpPr txBox="1"/>
          <p:nvPr/>
        </p:nvSpPr>
        <p:spPr>
          <a:xfrm>
            <a:off x="5051735" y="3224119"/>
            <a:ext cx="290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Recognition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D3901C-B061-514F-659B-F776AACED131}"/>
              </a:ext>
            </a:extLst>
          </p:cNvPr>
          <p:cNvSpPr txBox="1"/>
          <p:nvPr/>
        </p:nvSpPr>
        <p:spPr>
          <a:xfrm>
            <a:off x="2874004" y="1453282"/>
            <a:ext cx="29014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From:</a:t>
            </a:r>
          </a:p>
          <a:p>
            <a:r>
              <a:rPr lang="en-US" dirty="0"/>
              <a:t>Managers</a:t>
            </a:r>
          </a:p>
          <a:p>
            <a:r>
              <a:rPr lang="en-US" dirty="0"/>
              <a:t>Peers</a:t>
            </a:r>
          </a:p>
          <a:p>
            <a:r>
              <a:rPr lang="en-US" dirty="0"/>
              <a:t>Subordinates</a:t>
            </a:r>
          </a:p>
          <a:p>
            <a:r>
              <a:rPr lang="en-US" dirty="0"/>
              <a:t>Etc.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45B0F-323C-3E6A-70D6-C4A62BE40015}"/>
              </a:ext>
            </a:extLst>
          </p:cNvPr>
          <p:cNvSpPr txBox="1"/>
          <p:nvPr/>
        </p:nvSpPr>
        <p:spPr>
          <a:xfrm>
            <a:off x="6763577" y="810131"/>
            <a:ext cx="2901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For:</a:t>
            </a:r>
          </a:p>
          <a:p>
            <a:r>
              <a:rPr lang="en-US" dirty="0"/>
              <a:t>Outstanding performance</a:t>
            </a:r>
          </a:p>
          <a:p>
            <a:r>
              <a:rPr lang="en-US" dirty="0"/>
              <a:t>Living core values</a:t>
            </a:r>
          </a:p>
          <a:p>
            <a:r>
              <a:rPr lang="en-US" dirty="0"/>
              <a:t>Helping others</a:t>
            </a:r>
          </a:p>
          <a:p>
            <a:r>
              <a:rPr lang="en-US" dirty="0"/>
              <a:t>Customer service</a:t>
            </a:r>
          </a:p>
          <a:p>
            <a:r>
              <a:rPr lang="en-US" dirty="0"/>
              <a:t>Tenure with the company</a:t>
            </a:r>
          </a:p>
          <a:p>
            <a:r>
              <a:rPr lang="en-US" dirty="0"/>
              <a:t>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88AF54-2E35-2C36-2DB7-61285C0CAF39}"/>
              </a:ext>
            </a:extLst>
          </p:cNvPr>
          <p:cNvSpPr txBox="1"/>
          <p:nvPr/>
        </p:nvSpPr>
        <p:spPr>
          <a:xfrm>
            <a:off x="2822403" y="4140312"/>
            <a:ext cx="2901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Given Through:</a:t>
            </a:r>
          </a:p>
          <a:p>
            <a:r>
              <a:rPr lang="en-US" dirty="0"/>
              <a:t>Recognition software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Departmental meetings</a:t>
            </a:r>
          </a:p>
          <a:p>
            <a:r>
              <a:rPr lang="en-US" dirty="0"/>
              <a:t>Handwritten notes</a:t>
            </a:r>
          </a:p>
          <a:p>
            <a:r>
              <a:rPr lang="en-US" dirty="0"/>
              <a:t>Etc.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B66473-30A8-3627-558F-B82ED4D363AD}"/>
              </a:ext>
            </a:extLst>
          </p:cNvPr>
          <p:cNvSpPr txBox="1"/>
          <p:nvPr/>
        </p:nvSpPr>
        <p:spPr>
          <a:xfrm>
            <a:off x="7451149" y="4051635"/>
            <a:ext cx="2901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Include:</a:t>
            </a:r>
          </a:p>
          <a:p>
            <a:r>
              <a:rPr lang="en-US" dirty="0"/>
              <a:t>Recognition messages</a:t>
            </a:r>
          </a:p>
          <a:p>
            <a:r>
              <a:rPr lang="en-US" dirty="0"/>
              <a:t>Cash/gift cards</a:t>
            </a:r>
          </a:p>
          <a:p>
            <a:r>
              <a:rPr lang="en-US" dirty="0"/>
              <a:t>Donations to charity</a:t>
            </a:r>
          </a:p>
          <a:p>
            <a:r>
              <a:rPr lang="en-US" dirty="0"/>
              <a:t>Symbolic awards</a:t>
            </a:r>
          </a:p>
          <a:p>
            <a:r>
              <a:rPr lang="en-US" dirty="0"/>
              <a:t>Benefits </a:t>
            </a:r>
          </a:p>
          <a:p>
            <a:r>
              <a:rPr lang="en-US" dirty="0"/>
              <a:t>Etc.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70EE74-E0AF-BD75-F901-7B38AB235FB6}"/>
              </a:ext>
            </a:extLst>
          </p:cNvPr>
          <p:cNvSpPr/>
          <p:nvPr/>
        </p:nvSpPr>
        <p:spPr>
          <a:xfrm>
            <a:off x="1297172" y="396962"/>
            <a:ext cx="9803219" cy="64610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F34E01-4254-805F-CA89-49A60B4BB17D}"/>
              </a:ext>
            </a:extLst>
          </p:cNvPr>
          <p:cNvSpPr/>
          <p:nvPr/>
        </p:nvSpPr>
        <p:spPr>
          <a:xfrm>
            <a:off x="7451149" y="4530280"/>
            <a:ext cx="2394600" cy="3075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5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327D-B719-46EA-E2AD-F6E971DF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51570-0D06-D7AD-0197-5743A0942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time would you estimate you spend composing a recognition (including thank you) message to someone at work?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 minute or less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1-5 minutes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5-10 minutes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10-15 minutes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Over 15 minutes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I’ve never written a recognition message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9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579BC-C26F-231D-39A2-09D1353C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ED08-E0DA-B168-D645-76CF6F87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Specificity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4CB99-D544-3621-6828-17B6EE75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6" y="1825625"/>
            <a:ext cx="10094843" cy="4351338"/>
          </a:xfrm>
        </p:spPr>
        <p:txBody>
          <a:bodyPr/>
          <a:lstStyle/>
          <a:p>
            <a:r>
              <a:rPr lang="en-US" dirty="0"/>
              <a:t>Generic recognition</a:t>
            </a:r>
          </a:p>
          <a:p>
            <a:pPr lvl="1"/>
            <a:r>
              <a:rPr lang="en-US" dirty="0"/>
              <a:t>“Riley, thank you for your help!”</a:t>
            </a:r>
          </a:p>
          <a:p>
            <a:pPr lvl="1"/>
            <a:endParaRPr lang="en-US" dirty="0"/>
          </a:p>
          <a:p>
            <a:r>
              <a:rPr lang="en-US" dirty="0"/>
              <a:t>Specific recognition</a:t>
            </a:r>
          </a:p>
          <a:p>
            <a:pPr lvl="1"/>
            <a:r>
              <a:rPr lang="en-US" dirty="0"/>
              <a:t>“Riley, thank you for your help! Your leadership on the customer engagement initiative was impressive. I especially appreciated your recommendation to use our customer database to provide personalized customer service. I plan to take your recommendations to my manager meeting next week. Thank you again for your hard work!”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13969B-B5AC-0289-82F2-32C5175791AB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4D3C9B-E579-79E8-BFEC-793C46C53B9E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02929A-4321-9E8E-97D8-89FD0DBC8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D7E1D5-4F72-D600-AB4F-CDDAE33EE0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9DC171-09AE-DE36-68C6-E63CE9E22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7480015-4621-3C26-AAB6-876AD4698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BD2EF1-2DA3-F016-BBE4-F4D8BE77B7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4A2E838-BA99-7405-42F9-9E53A11E5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AB09BB1-C92A-165D-9224-F5BEE2B2AF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BD79DAC-D4EF-F078-0F55-98B01285A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28C0924-1354-41F4-7052-D8FD155186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0098D88-B6FB-9F28-8589-7614A9466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193434E3-702B-A65E-9B69-D9A3050E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CB8268-CB83-3B0B-F7C7-40A27BD8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87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A267A-215F-7AA4-8B83-ED71FD12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A76E-FFB1-BD52-0966-07D7763D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6" y="365125"/>
            <a:ext cx="10094843" cy="1325563"/>
          </a:xfrm>
        </p:spPr>
        <p:txBody>
          <a:bodyPr/>
          <a:lstStyle/>
          <a:p>
            <a:r>
              <a:rPr lang="en-US" dirty="0"/>
              <a:t>Prosocial Motivation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2E0A96-0FD4-22D3-0072-F4FB81ABFC38}"/>
              </a:ext>
            </a:extLst>
          </p:cNvPr>
          <p:cNvGrpSpPr/>
          <p:nvPr/>
        </p:nvGrpSpPr>
        <p:grpSpPr>
          <a:xfrm>
            <a:off x="0" y="0"/>
            <a:ext cx="1097280" cy="6858000"/>
            <a:chOff x="0" y="0"/>
            <a:chExt cx="10972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9021BDB-C6B4-C461-B092-87C1F732DE3C}"/>
                </a:ext>
              </a:extLst>
            </p:cNvPr>
            <p:cNvGrpSpPr/>
            <p:nvPr/>
          </p:nvGrpSpPr>
          <p:grpSpPr>
            <a:xfrm>
              <a:off x="0" y="0"/>
              <a:ext cx="1097280" cy="6858000"/>
              <a:chOff x="1206846" y="0"/>
              <a:chExt cx="1061332" cy="7378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909E03E-6A51-96BC-56E9-F8C3A82B4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912" y="0"/>
                <a:ext cx="1059200" cy="8541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D55750B-C5EC-5401-C0CB-76BECE3B6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6846" y="842904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95419E-EC4B-4646-047D-B272F3CA0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1674605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3E7E56A-5B02-2A66-843F-EDD7039216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250818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83BAFB2-09DB-9411-CD8D-5E35775731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3347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B4D757D-50F0-1A69-5BF0-A2521A266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7912" y="4035047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93BC7B-9449-142B-4574-BF23AB3057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4866748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748331D-FB19-AD38-51D9-7EE4EF8AD7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5700330"/>
                <a:ext cx="1059200" cy="839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81F54EE-3234-14DD-AB6E-1F819B05B9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2"/>
              <a:stretch/>
            </p:blipFill>
            <p:spPr>
              <a:xfrm>
                <a:off x="1208978" y="6539473"/>
                <a:ext cx="1059200" cy="839143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31E3C11-FADE-504E-2A73-9243A13A3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4" y="6042047"/>
              <a:ext cx="98530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ue and orange logo&#10;&#10;AI-generated content may be incorrect.">
              <a:extLst>
                <a:ext uri="{FF2B5EF4-FFF2-40B4-BE49-F238E27FC236}">
                  <a16:creationId xmlns:a16="http://schemas.microsoft.com/office/drawing/2014/main" id="{D62C8F0B-32FC-7E59-9466-BFD42419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2" y="5102199"/>
              <a:ext cx="864231" cy="763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88ADF8-3936-C422-500B-85A45F81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96" y="4066959"/>
              <a:ext cx="937274" cy="937274"/>
            </a:xfrm>
            <a:prstGeom prst="rect">
              <a:avLst/>
            </a:prstGeom>
          </p:spPr>
        </p:pic>
      </p:grp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82653871-8ECA-E4D3-7E6D-456418E3AD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7351" y="1346282"/>
            <a:ext cx="10735105" cy="555704"/>
          </a:xfrm>
        </p:spPr>
        <p:txBody>
          <a:bodyPr>
            <a:normAutofit/>
          </a:bodyPr>
          <a:lstStyle/>
          <a:p>
            <a:r>
              <a:rPr altLang="en-US" dirty="0"/>
              <a:t>Prosocial Motivation</a:t>
            </a:r>
            <a:r>
              <a:rPr lang="en-US" altLang="en-US" dirty="0"/>
              <a:t>:</a:t>
            </a:r>
            <a:r>
              <a:rPr altLang="en-US" dirty="0"/>
              <a:t> The "desire to benefit others."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0477792-812B-22FD-C447-EDDE37C7718E}"/>
              </a:ext>
            </a:extLst>
          </p:cNvPr>
          <p:cNvGrpSpPr/>
          <p:nvPr/>
        </p:nvGrpSpPr>
        <p:grpSpPr>
          <a:xfrm>
            <a:off x="2053409" y="2753287"/>
            <a:ext cx="3995923" cy="3815213"/>
            <a:chOff x="819944" y="572778"/>
            <a:chExt cx="2699544" cy="2647381"/>
          </a:xfrm>
        </p:grpSpPr>
        <p:pic>
          <p:nvPicPr>
            <p:cNvPr id="78" name="Graphic 77" descr="Man with solid fill">
              <a:extLst>
                <a:ext uri="{FF2B5EF4-FFF2-40B4-BE49-F238E27FC236}">
                  <a16:creationId xmlns:a16="http://schemas.microsoft.com/office/drawing/2014/main" id="{F847BA9D-A3DF-ECA8-B02C-0F4AE118B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69196" y="1705353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Man with solid fill">
              <a:extLst>
                <a:ext uri="{FF2B5EF4-FFF2-40B4-BE49-F238E27FC236}">
                  <a16:creationId xmlns:a16="http://schemas.microsoft.com/office/drawing/2014/main" id="{DFA7E681-F452-13D5-2C7E-DDC9B5A0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05088" y="781723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Man with solid fill">
              <a:extLst>
                <a:ext uri="{FF2B5EF4-FFF2-40B4-BE49-F238E27FC236}">
                  <a16:creationId xmlns:a16="http://schemas.microsoft.com/office/drawing/2014/main" id="{CA17A50F-3E67-F31D-E15F-4B074C5D1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90688" y="572778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Man with solid fill">
              <a:extLst>
                <a:ext uri="{FF2B5EF4-FFF2-40B4-BE49-F238E27FC236}">
                  <a16:creationId xmlns:a16="http://schemas.microsoft.com/office/drawing/2014/main" id="{498D3C7A-184E-543E-6AB9-9681FE9E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0588" y="2305759"/>
              <a:ext cx="914400" cy="914400"/>
            </a:xfrm>
            <a:prstGeom prst="rect">
              <a:avLst/>
            </a:prstGeom>
          </p:spPr>
        </p:pic>
        <p:pic>
          <p:nvPicPr>
            <p:cNvPr id="82" name="Graphic 81" descr="Man with solid fill">
              <a:extLst>
                <a:ext uri="{FF2B5EF4-FFF2-40B4-BE49-F238E27FC236}">
                  <a16:creationId xmlns:a16="http://schemas.microsoft.com/office/drawing/2014/main" id="{81344579-6C13-8364-8CD2-248DFD673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75005" y="2266874"/>
              <a:ext cx="914400" cy="914400"/>
            </a:xfrm>
            <a:prstGeom prst="rect">
              <a:avLst/>
            </a:prstGeom>
          </p:spPr>
        </p:pic>
        <p:pic>
          <p:nvPicPr>
            <p:cNvPr id="83" name="Graphic 82" descr="Man with solid fill">
              <a:extLst>
                <a:ext uri="{FF2B5EF4-FFF2-40B4-BE49-F238E27FC236}">
                  <a16:creationId xmlns:a16="http://schemas.microsoft.com/office/drawing/2014/main" id="{0B399B0A-03C9-2AE9-3496-C7D51BAD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9944" y="808798"/>
              <a:ext cx="914400" cy="914400"/>
            </a:xfrm>
            <a:prstGeom prst="rect">
              <a:avLst/>
            </a:prstGeom>
          </p:spPr>
        </p:pic>
        <p:sp>
          <p:nvSpPr>
            <p:cNvPr id="84" name="Arrow: Down 83">
              <a:extLst>
                <a:ext uri="{FF2B5EF4-FFF2-40B4-BE49-F238E27FC236}">
                  <a16:creationId xmlns:a16="http://schemas.microsoft.com/office/drawing/2014/main" id="{2A4CCD62-552E-AA3C-615B-729B014D7766}"/>
                </a:ext>
              </a:extLst>
            </p:cNvPr>
            <p:cNvSpPr/>
            <p:nvPr/>
          </p:nvSpPr>
          <p:spPr>
            <a:xfrm rot="10800000">
              <a:off x="1992817" y="1478925"/>
              <a:ext cx="234549" cy="226427"/>
            </a:xfrm>
            <a:prstGeom prst="down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row: Down 84">
              <a:extLst>
                <a:ext uri="{FF2B5EF4-FFF2-40B4-BE49-F238E27FC236}">
                  <a16:creationId xmlns:a16="http://schemas.microsoft.com/office/drawing/2014/main" id="{0E12F06B-7B22-DF16-35E5-D8D0F1184C16}"/>
                </a:ext>
              </a:extLst>
            </p:cNvPr>
            <p:cNvSpPr/>
            <p:nvPr/>
          </p:nvSpPr>
          <p:spPr>
            <a:xfrm rot="7921618">
              <a:off x="1560686" y="1518752"/>
              <a:ext cx="184027" cy="422275"/>
            </a:xfrm>
            <a:prstGeom prst="down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Arrow: Down 85">
              <a:extLst>
                <a:ext uri="{FF2B5EF4-FFF2-40B4-BE49-F238E27FC236}">
                  <a16:creationId xmlns:a16="http://schemas.microsoft.com/office/drawing/2014/main" id="{3067B437-9583-4DB9-E182-0D7445E241E8}"/>
                </a:ext>
              </a:extLst>
            </p:cNvPr>
            <p:cNvSpPr/>
            <p:nvPr/>
          </p:nvSpPr>
          <p:spPr>
            <a:xfrm rot="19262162">
              <a:off x="2379403" y="2262195"/>
              <a:ext cx="184027" cy="422275"/>
            </a:xfrm>
            <a:prstGeom prst="down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Down 86">
              <a:extLst>
                <a:ext uri="{FF2B5EF4-FFF2-40B4-BE49-F238E27FC236}">
                  <a16:creationId xmlns:a16="http://schemas.microsoft.com/office/drawing/2014/main" id="{43F4560D-69B9-9233-D9AC-A56F3ACDDA00}"/>
                </a:ext>
              </a:extLst>
            </p:cNvPr>
            <p:cNvSpPr/>
            <p:nvPr/>
          </p:nvSpPr>
          <p:spPr>
            <a:xfrm rot="2210810">
              <a:off x="1669316" y="2236952"/>
              <a:ext cx="184027" cy="422275"/>
            </a:xfrm>
            <a:prstGeom prst="down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row: Down 87">
              <a:extLst>
                <a:ext uri="{FF2B5EF4-FFF2-40B4-BE49-F238E27FC236}">
                  <a16:creationId xmlns:a16="http://schemas.microsoft.com/office/drawing/2014/main" id="{3C29F0C2-DD55-0449-82B1-8A99BAD5F3C6}"/>
                </a:ext>
              </a:extLst>
            </p:cNvPr>
            <p:cNvSpPr/>
            <p:nvPr/>
          </p:nvSpPr>
          <p:spPr>
            <a:xfrm rot="13825955">
              <a:off x="2475973" y="1476387"/>
              <a:ext cx="184027" cy="422275"/>
            </a:xfrm>
            <a:prstGeom prst="down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FACE70-4799-BEAE-21B8-217A55387377}"/>
              </a:ext>
            </a:extLst>
          </p:cNvPr>
          <p:cNvGrpSpPr/>
          <p:nvPr/>
        </p:nvGrpSpPr>
        <p:grpSpPr>
          <a:xfrm>
            <a:off x="7387255" y="2671845"/>
            <a:ext cx="4177964" cy="3954743"/>
            <a:chOff x="4890826" y="590623"/>
            <a:chExt cx="2699544" cy="2647381"/>
          </a:xfrm>
        </p:grpSpPr>
        <p:pic>
          <p:nvPicPr>
            <p:cNvPr id="90" name="Graphic 89" descr="Man with solid fill">
              <a:extLst>
                <a:ext uri="{FF2B5EF4-FFF2-40B4-BE49-F238E27FC236}">
                  <a16:creationId xmlns:a16="http://schemas.microsoft.com/office/drawing/2014/main" id="{89E203BB-8847-92EF-7FD6-5136DB37B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40078" y="1723198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Man with solid fill">
              <a:extLst>
                <a:ext uri="{FF2B5EF4-FFF2-40B4-BE49-F238E27FC236}">
                  <a16:creationId xmlns:a16="http://schemas.microsoft.com/office/drawing/2014/main" id="{8ACE9512-928C-29D4-646C-071EBB3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5970" y="799568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Man with solid fill">
              <a:extLst>
                <a:ext uri="{FF2B5EF4-FFF2-40B4-BE49-F238E27FC236}">
                  <a16:creationId xmlns:a16="http://schemas.microsoft.com/office/drawing/2014/main" id="{8F7FCCE1-5297-EE97-8A63-64DE6ECA8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61570" y="590623"/>
              <a:ext cx="914400" cy="914400"/>
            </a:xfrm>
            <a:prstGeom prst="rect">
              <a:avLst/>
            </a:prstGeom>
          </p:spPr>
        </p:pic>
        <p:pic>
          <p:nvPicPr>
            <p:cNvPr id="93" name="Graphic 92" descr="Man with solid fill">
              <a:extLst>
                <a:ext uri="{FF2B5EF4-FFF2-40B4-BE49-F238E27FC236}">
                  <a16:creationId xmlns:a16="http://schemas.microsoft.com/office/drawing/2014/main" id="{B79C17F8-DE8C-5EE5-55A0-5D12169B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61470" y="2323604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Man with solid fill">
              <a:extLst>
                <a:ext uri="{FF2B5EF4-FFF2-40B4-BE49-F238E27FC236}">
                  <a16:creationId xmlns:a16="http://schemas.microsoft.com/office/drawing/2014/main" id="{5A121F90-5CA0-10A7-08E7-2B0745B8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45887" y="2284719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Man with solid fill">
              <a:extLst>
                <a:ext uri="{FF2B5EF4-FFF2-40B4-BE49-F238E27FC236}">
                  <a16:creationId xmlns:a16="http://schemas.microsoft.com/office/drawing/2014/main" id="{739FD20C-5154-EFE9-882A-1F85AF527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90826" y="826643"/>
              <a:ext cx="914400" cy="914400"/>
            </a:xfrm>
            <a:prstGeom prst="rect">
              <a:avLst/>
            </a:prstGeom>
          </p:spPr>
        </p:pic>
        <p:sp>
          <p:nvSpPr>
            <p:cNvPr id="96" name="Arrow: Curved Right 95">
              <a:extLst>
                <a:ext uri="{FF2B5EF4-FFF2-40B4-BE49-F238E27FC236}">
                  <a16:creationId xmlns:a16="http://schemas.microsoft.com/office/drawing/2014/main" id="{76B2AC83-3A0B-A921-3F1A-F8C427F6CC3C}"/>
                </a:ext>
              </a:extLst>
            </p:cNvPr>
            <p:cNvSpPr/>
            <p:nvPr/>
          </p:nvSpPr>
          <p:spPr>
            <a:xfrm>
              <a:off x="5409202" y="2047081"/>
              <a:ext cx="477479" cy="422275"/>
            </a:xfrm>
            <a:prstGeom prst="curvedRight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Arrow: Curved Right 96">
              <a:extLst>
                <a:ext uri="{FF2B5EF4-FFF2-40B4-BE49-F238E27FC236}">
                  <a16:creationId xmlns:a16="http://schemas.microsoft.com/office/drawing/2014/main" id="{127E4C01-4AC8-A57D-A5D7-9C67D9B5AD40}"/>
                </a:ext>
              </a:extLst>
            </p:cNvPr>
            <p:cNvSpPr/>
            <p:nvPr/>
          </p:nvSpPr>
          <p:spPr>
            <a:xfrm rot="16556737">
              <a:off x="5921698" y="2716806"/>
              <a:ext cx="477479" cy="422275"/>
            </a:xfrm>
            <a:prstGeom prst="curvedRight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Arrow: Curved Right 97">
              <a:extLst>
                <a:ext uri="{FF2B5EF4-FFF2-40B4-BE49-F238E27FC236}">
                  <a16:creationId xmlns:a16="http://schemas.microsoft.com/office/drawing/2014/main" id="{59788FC2-6A07-5216-5D4F-97A736FE51F1}"/>
                </a:ext>
              </a:extLst>
            </p:cNvPr>
            <p:cNvSpPr/>
            <p:nvPr/>
          </p:nvSpPr>
          <p:spPr>
            <a:xfrm rot="5400000">
              <a:off x="6137200" y="1509475"/>
              <a:ext cx="185303" cy="255526"/>
            </a:xfrm>
            <a:prstGeom prst="curvedRight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Arrow: Curved Right 98">
              <a:extLst>
                <a:ext uri="{FF2B5EF4-FFF2-40B4-BE49-F238E27FC236}">
                  <a16:creationId xmlns:a16="http://schemas.microsoft.com/office/drawing/2014/main" id="{D7DB29EA-2C37-318C-CDDA-31435C7226F2}"/>
                </a:ext>
              </a:extLst>
            </p:cNvPr>
            <p:cNvSpPr/>
            <p:nvPr/>
          </p:nvSpPr>
          <p:spPr>
            <a:xfrm rot="10800000">
              <a:off x="6507875" y="1900544"/>
              <a:ext cx="477479" cy="422275"/>
            </a:xfrm>
            <a:prstGeom prst="curvedRightArrow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48C8314F-E5C8-E802-DCAC-E8E995ECF160}"/>
              </a:ext>
            </a:extLst>
          </p:cNvPr>
          <p:cNvSpPr/>
          <p:nvPr/>
        </p:nvSpPr>
        <p:spPr>
          <a:xfrm>
            <a:off x="4843963" y="1886525"/>
            <a:ext cx="3262455" cy="1123099"/>
          </a:xfrm>
          <a:prstGeom prst="wedgeRoundRectCallout">
            <a:avLst/>
          </a:prstGeom>
          <a:solidFill>
            <a:srgbClr val="003DA5"/>
          </a:solidFill>
          <a:ln>
            <a:solidFill>
              <a:srgbClr val="003D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Specific narrative recognition</a:t>
            </a:r>
          </a:p>
        </p:txBody>
      </p:sp>
      <p:pic>
        <p:nvPicPr>
          <p:cNvPr id="101" name="Picture 2" descr="Indifference face emoji PNG file 9931818 PNG">
            <a:extLst>
              <a:ext uri="{FF2B5EF4-FFF2-40B4-BE49-F238E27FC236}">
                <a16:creationId xmlns:a16="http://schemas.microsoft.com/office/drawing/2014/main" id="{95FBAB73-09C3-AC5B-AF29-399AA738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62" y="4307572"/>
            <a:ext cx="377237" cy="3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Smiley - Wikipedia">
            <a:extLst>
              <a:ext uri="{FF2B5EF4-FFF2-40B4-BE49-F238E27FC236}">
                <a16:creationId xmlns:a16="http://schemas.microsoft.com/office/drawing/2014/main" id="{1A5108BF-B5CE-5758-239F-31AB5527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21" y="4395823"/>
            <a:ext cx="310255" cy="31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" name="Connector: Curved 118">
            <a:extLst>
              <a:ext uri="{FF2B5EF4-FFF2-40B4-BE49-F238E27FC236}">
                <a16:creationId xmlns:a16="http://schemas.microsoft.com/office/drawing/2014/main" id="{D23F9549-1DF1-1165-8CFB-49E3D0A0F41A}"/>
              </a:ext>
            </a:extLst>
          </p:cNvPr>
          <p:cNvCxnSpPr>
            <a:cxnSpLocks/>
          </p:cNvCxnSpPr>
          <p:nvPr/>
        </p:nvCxnSpPr>
        <p:spPr>
          <a:xfrm rot="5400000">
            <a:off x="4894331" y="2778618"/>
            <a:ext cx="1903706" cy="1943123"/>
          </a:xfrm>
          <a:prstGeom prst="curvedConnector2">
            <a:avLst/>
          </a:prstGeom>
          <a:ln>
            <a:solidFill>
              <a:srgbClr val="003D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Curved 120">
            <a:extLst>
              <a:ext uri="{FF2B5EF4-FFF2-40B4-BE49-F238E27FC236}">
                <a16:creationId xmlns:a16="http://schemas.microsoft.com/office/drawing/2014/main" id="{0491E576-B66E-F10C-4C43-F64819B84EB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60601" y="2949929"/>
            <a:ext cx="1709358" cy="1828748"/>
          </a:xfrm>
          <a:prstGeom prst="curvedConnector2">
            <a:avLst/>
          </a:prstGeom>
          <a:ln>
            <a:solidFill>
              <a:srgbClr val="003D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845</Words>
  <Application>Microsoft Office PowerPoint</Application>
  <PresentationFormat>Widescreen</PresentationFormat>
  <Paragraphs>191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Lucida Sans</vt:lpstr>
      <vt:lpstr>Wingdings</vt:lpstr>
      <vt:lpstr>Office Theme</vt:lpstr>
      <vt:lpstr>Title</vt:lpstr>
      <vt:lpstr>Introductions</vt:lpstr>
      <vt:lpstr>Connection to Terryberry</vt:lpstr>
      <vt:lpstr>Recognition</vt:lpstr>
      <vt:lpstr>Recognition Systems</vt:lpstr>
      <vt:lpstr>PowerPoint Presentation</vt:lpstr>
      <vt:lpstr>Poll Question</vt:lpstr>
      <vt:lpstr>Specificity</vt:lpstr>
      <vt:lpstr>Prosocial Motivation</vt:lpstr>
      <vt:lpstr>Poll Question</vt:lpstr>
      <vt:lpstr>Meaning</vt:lpstr>
      <vt:lpstr>Job Crafting</vt:lpstr>
      <vt:lpstr>Job Crafting</vt:lpstr>
      <vt:lpstr>Main Experiment</vt:lpstr>
      <vt:lpstr>Main Experiment</vt:lpstr>
      <vt:lpstr>Main Experiment</vt:lpstr>
      <vt:lpstr>Main Experiment</vt:lpstr>
      <vt:lpstr>Main Experiment</vt:lpstr>
      <vt:lpstr>Main Experiment</vt:lpstr>
      <vt:lpstr>Results</vt:lpstr>
      <vt:lpstr>Results</vt:lpstr>
      <vt:lpstr>Follow-Up Experiment</vt:lpstr>
      <vt:lpstr>Follow-Up Experiment</vt:lpstr>
      <vt:lpstr>Implications for Practice</vt:lpstr>
      <vt:lpstr>Implications for Practice</vt:lpstr>
      <vt:lpstr>Poll Question</vt:lpstr>
      <vt:lpstr>Questions?</vt:lpstr>
      <vt:lpstr>PowerPoint Presentation</vt:lpstr>
    </vt:vector>
  </TitlesOfParts>
  <Company>Brigham Young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Sommerfeldt, Ryan David</dc:creator>
  <cp:lastModifiedBy>Sommerfeldt, Ryan David</cp:lastModifiedBy>
  <cp:revision>14</cp:revision>
  <dcterms:created xsi:type="dcterms:W3CDTF">2025-03-27T21:45:37Z</dcterms:created>
  <dcterms:modified xsi:type="dcterms:W3CDTF">2025-04-15T21:00:20Z</dcterms:modified>
</cp:coreProperties>
</file>